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0"/>
  </p:notesMasterIdLst>
  <p:handoutMasterIdLst>
    <p:handoutMasterId r:id="rId31"/>
  </p:handoutMasterIdLst>
  <p:sldIdLst>
    <p:sldId id="259" r:id="rId2"/>
    <p:sldId id="1756" r:id="rId3"/>
    <p:sldId id="1770" r:id="rId4"/>
    <p:sldId id="1758" r:id="rId5"/>
    <p:sldId id="1805" r:id="rId6"/>
    <p:sldId id="1807" r:id="rId7"/>
    <p:sldId id="1809" r:id="rId8"/>
    <p:sldId id="1808" r:id="rId9"/>
    <p:sldId id="1806" r:id="rId10"/>
    <p:sldId id="1810" r:id="rId11"/>
    <p:sldId id="1811" r:id="rId12"/>
    <p:sldId id="1813" r:id="rId13"/>
    <p:sldId id="1812" r:id="rId14"/>
    <p:sldId id="1814" r:id="rId15"/>
    <p:sldId id="269" r:id="rId16"/>
    <p:sldId id="1815" r:id="rId17"/>
    <p:sldId id="1816" r:id="rId18"/>
    <p:sldId id="1729" r:id="rId19"/>
    <p:sldId id="1898" r:id="rId20"/>
    <p:sldId id="1859" r:id="rId21"/>
    <p:sldId id="1899" r:id="rId22"/>
    <p:sldId id="1902" r:id="rId23"/>
    <p:sldId id="1901" r:id="rId24"/>
    <p:sldId id="1900" r:id="rId25"/>
    <p:sldId id="1771" r:id="rId26"/>
    <p:sldId id="1760" r:id="rId27"/>
    <p:sldId id="1761" r:id="rId28"/>
    <p:sldId id="1764" r:id="rId29"/>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p15:clr>
            <a:srgbClr val="A4A3A4"/>
          </p15:clr>
        </p15:guide>
        <p15:guide id="2" orient="horz" pos="1013">
          <p15:clr>
            <a:srgbClr val="A4A3A4"/>
          </p15:clr>
        </p15:guide>
        <p15:guide id="3" orient="horz" pos="1502">
          <p15:clr>
            <a:srgbClr val="A4A3A4"/>
          </p15:clr>
        </p15:guide>
        <p15:guide id="4" orient="horz" pos="3113">
          <p15:clr>
            <a:srgbClr val="A4A3A4"/>
          </p15:clr>
        </p15:guide>
        <p15:guide id="5" pos="2128">
          <p15:clr>
            <a:srgbClr val="A4A3A4"/>
          </p15:clr>
        </p15:guide>
        <p15:guide id="6" pos="4067">
          <p15:clr>
            <a:srgbClr val="A4A3A4"/>
          </p15:clr>
        </p15:guide>
        <p15:guide id="7" pos="5964">
          <p15:clr>
            <a:srgbClr val="A4A3A4"/>
          </p15:clr>
        </p15:guide>
        <p15:guide id="8" pos="5301">
          <p15:clr>
            <a:srgbClr val="A4A3A4"/>
          </p15:clr>
        </p15:guide>
        <p15:guide id="9" pos="22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Gu" initials="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F8B"/>
    <a:srgbClr val="E0CFBD"/>
    <a:srgbClr val="A62038"/>
    <a:srgbClr val="E8E8E8"/>
    <a:srgbClr val="F2F2F2"/>
    <a:srgbClr val="DBDBDB"/>
    <a:srgbClr val="404040"/>
    <a:srgbClr val="FEE848"/>
    <a:srgbClr val="E85106"/>
    <a:srgbClr val="9F08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304" autoAdjust="0"/>
    <p:restoredTop sz="94289" autoAdjust="0"/>
  </p:normalViewPr>
  <p:slideViewPr>
    <p:cSldViewPr snapToGrid="0" showGuides="1">
      <p:cViewPr varScale="1">
        <p:scale>
          <a:sx n="76" d="100"/>
          <a:sy n="76" d="100"/>
        </p:scale>
        <p:origin x="58" y="682"/>
      </p:cViewPr>
      <p:guideLst>
        <p:guide pos="3839"/>
        <p:guide orient="horz" pos="1013"/>
        <p:guide orient="horz" pos="1502"/>
        <p:guide orient="horz" pos="3113"/>
        <p:guide pos="2128"/>
        <p:guide pos="4067"/>
        <p:guide pos="5964"/>
        <p:guide pos="5301"/>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a:fillRect/>
          </a:stretch>
        </p:blipFill>
        <p:spPr>
          <a:xfrm>
            <a:off x="4878746" y="-13844"/>
            <a:ext cx="7525799"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14" name="矩形: 剪去单角 13"/>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31"/>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92D050"/>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92D050"/>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92D050"/>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92D050"/>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92D050"/>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p:cNvSpPr/>
          <p:nvPr userDrawn="1"/>
        </p:nvSpPr>
        <p:spPr>
          <a:xfrm flipV="1">
            <a:off x="971883" y="116358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3" name="矩形 12"/>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4" name="矩形: 剪去单角 13"/>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3" name="平行四边形 12"/>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
        <p:nvSpPr>
          <p:cNvPr id="9"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175F8B"/>
              </a:buClr>
              <a:buFont typeface="Arial" panose="020B0604020202020204" pitchFamily="34" charset="0"/>
              <a:buChar char="•"/>
              <a:defRPr lang="zh-CN" altLang="en-US" sz="2400" b="1" kern="1200" spc="300" dirty="0">
                <a:solidFill>
                  <a:schemeClr val="tx1">
                    <a:lumMod val="75000"/>
                    <a:lumOff val="25000"/>
                  </a:schemeClr>
                </a:solidFill>
                <a:latin typeface="+mn-lt"/>
                <a:ea typeface="+mn-ea"/>
                <a:cs typeface="+mn-cs"/>
              </a:defRPr>
            </a:lvl1pPr>
            <a:lvl2pPr marL="685800" indent="-228600">
              <a:lnSpc>
                <a:spcPct val="130000"/>
              </a:lnSpc>
              <a:buClr>
                <a:srgbClr val="175F8B"/>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175F8B"/>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175F8B"/>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175F8B"/>
              </a:buClr>
              <a:buFont typeface="Arial" panose="020B0604020202020204" pitchFamily="34" charset="0"/>
              <a:buChar char="•"/>
              <a:defRPr sz="1400" spc="300">
                <a:solidFill>
                  <a:schemeClr val="tx1">
                    <a:lumMod val="50000"/>
                    <a:lumOff val="50000"/>
                  </a:schemeClr>
                </a:solidFill>
              </a:defRPr>
            </a:lvl5pPr>
          </a:lstStyle>
          <a:p>
            <a:pPr marL="363855" lvl="0" indent="-363855" algn="l" defTabSz="914400" rtl="0" eaLnBrk="1" latinLnBrk="0" hangingPunct="1">
              <a:lnSpc>
                <a:spcPct val="130000"/>
              </a:lnSpc>
              <a:spcBef>
                <a:spcPts val="1000"/>
              </a:spcBef>
              <a:buClr>
                <a:srgbClr val="175F8B"/>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175F8B"/>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2371344" y="1409700"/>
            <a:ext cx="3340100" cy="3340100"/>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8850159" y="-2897899"/>
            <a:ext cx="1181100" cy="1320452"/>
          </a:xfrm>
          <a:prstGeom prst="rect">
            <a:avLst/>
          </a:prstGeom>
        </p:spPr>
      </p:pic>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p:cNvGrpSpPr/>
          <p:nvPr userDrawn="1"/>
        </p:nvGrpSpPr>
        <p:grpSpPr>
          <a:xfrm>
            <a:off x="9013882" y="2446217"/>
            <a:ext cx="2895851" cy="761295"/>
            <a:chOff x="8201082" y="2090313"/>
            <a:chExt cx="2895851" cy="761295"/>
          </a:xfrm>
        </p:grpSpPr>
        <p:pic>
          <p:nvPicPr>
            <p:cNvPr id="16" name="图片 15"/>
            <p:cNvPicPr>
              <a:picLocks noChangeAspect="1"/>
            </p:cNvPicPr>
            <p:nvPr userDrawn="1"/>
          </p:nvPicPr>
          <p:blipFill rotWithShape="1">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10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8335853" y="2090313"/>
              <a:ext cx="2626310" cy="455772"/>
            </a:xfrm>
            <a:prstGeom prst="rect">
              <a:avLst/>
            </a:prstGeom>
          </p:spPr>
        </p:pic>
        <p:pic>
          <p:nvPicPr>
            <p:cNvPr id="12" name="图片 11"/>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p:cNvSpPr/>
          <p:nvPr userDrawn="1"/>
        </p:nvSpPr>
        <p:spPr>
          <a:xfrm>
            <a:off x="1986523" y="1024614"/>
            <a:ext cx="4109742" cy="4109742"/>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2023/8/19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48644C6-89F0-466C-949F-E70AD72679A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3649" y="-13843"/>
            <a:ext cx="9178350" cy="6883762"/>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a:fillRect/>
          </a:stretch>
        </p:blipFill>
        <p:spPr>
          <a:xfrm>
            <a:off x="12951" y="-13844"/>
            <a:ext cx="12179048"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6" y="0"/>
            <a:ext cx="12158227" cy="6858000"/>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pic>
        <p:nvPicPr>
          <p:cNvPr id="11" name="图片 10"/>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1119809" y="2801269"/>
            <a:ext cx="1181100" cy="132045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175F8B"/>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8" name="标题 13"/>
          <p:cNvSpPr txBox="1"/>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p:cNvGrpSpPr/>
          <p:nvPr userDrawn="1"/>
        </p:nvGrpSpPr>
        <p:grpSpPr>
          <a:xfrm>
            <a:off x="8330949" y="732786"/>
            <a:ext cx="2895851" cy="747975"/>
            <a:chOff x="1142749" y="5535283"/>
            <a:chExt cx="2895851" cy="747975"/>
          </a:xfrm>
        </p:grpSpPr>
        <p:pic>
          <p:nvPicPr>
            <p:cNvPr id="11" name="图片 10"/>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12" name="图片 1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t>‹#›</a:t>
            </a:fld>
            <a:endParaRPr lang="zh-CN" altLang="en-US"/>
          </a:p>
        </p:txBody>
      </p:sp>
      <p:pic>
        <p:nvPicPr>
          <p:cNvPr id="8" name="图片 7"/>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9793909" y="2550562"/>
            <a:ext cx="1181100" cy="132045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175F8B"/>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p:cNvCxnSpPr/>
          <p:nvPr userDrawn="1"/>
        </p:nvCxnSpPr>
        <p:spPr>
          <a:xfrm>
            <a:off x="1418471" y="2344233"/>
            <a:ext cx="955432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175F8B"/>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pic>
        <p:nvPicPr>
          <p:cNvPr id="9" name="图片 8"/>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0"/>
                    </a14:imgEffect>
                  </a14:imgLayer>
                </a14:imgProps>
              </a:ext>
              <a:ext uri="{28A0092B-C50C-407E-A947-70E740481C1C}">
                <a14:useLocalDpi xmlns:a14="http://schemas.microsoft.com/office/drawing/2010/main" val="0"/>
              </a:ext>
            </a:extLst>
          </a:blip>
          <a:srcRect l="2346" r="68249"/>
          <a:stretch>
            <a:fillRect/>
          </a:stretch>
        </p:blipFill>
        <p:spPr>
          <a:xfrm>
            <a:off x="86033" y="748756"/>
            <a:ext cx="564529" cy="631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PHP</a:t>
            </a:r>
            <a:r>
              <a:rPr lang="zh-CN" altLang="en-US" dirty="0"/>
              <a:t>反序列化漏洞</a:t>
            </a:r>
            <a:endParaRPr lang="zh-CN" altLang="en-US" spc="600" dirty="0"/>
          </a:p>
        </p:txBody>
      </p:sp>
      <p:sp>
        <p:nvSpPr>
          <p:cNvPr id="3" name="文本占位符 2">
            <a:extLst>
              <a:ext uri="{FF2B5EF4-FFF2-40B4-BE49-F238E27FC236}">
                <a16:creationId xmlns:a16="http://schemas.microsoft.com/office/drawing/2014/main" id="{64D03FAF-B533-2EE1-87AC-292C258EC580}"/>
              </a:ext>
            </a:extLst>
          </p:cNvPr>
          <p:cNvSpPr>
            <a:spLocks noGrp="1"/>
          </p:cNvSpPr>
          <p:nvPr>
            <p:ph type="body" sz="quarter" idx="1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dirty="0"/>
              <a:t>魔法函数</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10</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dirty="0">
                <a:gradFill flip="none" rotWithShape="1">
                  <a:gsLst>
                    <a:gs pos="0">
                      <a:srgbClr val="D7C1A9"/>
                    </a:gs>
                    <a:gs pos="74418">
                      <a:srgbClr val="D7C1A9">
                        <a:alpha val="0"/>
                      </a:srgbClr>
                    </a:gs>
                  </a:gsLst>
                  <a:lin ang="5400000"/>
                </a:gradFill>
                <a:latin typeface="+mj-ea"/>
                <a:ea typeface="+mj-ea"/>
              </a:rPr>
              <a:t>2</a:t>
            </a:r>
            <a:endParaRPr lang="zh-CN" altLang="en-US" sz="10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3200" dirty="0"/>
              <a:t>魔法函数</a:t>
            </a:r>
            <a:endParaRPr lang="zh-CN" altLang="en-US" dirty="0"/>
          </a:p>
        </p:txBody>
      </p:sp>
      <p:sp>
        <p:nvSpPr>
          <p:cNvPr id="3" name="文本占位符 2"/>
          <p:cNvSpPr>
            <a:spLocks noGrp="1"/>
          </p:cNvSpPr>
          <p:nvPr>
            <p:ph type="body" sz="quarter" idx="14"/>
          </p:nvPr>
        </p:nvSpPr>
        <p:spPr/>
        <p:txBody>
          <a:bodyPr/>
          <a:lstStyle/>
          <a:p>
            <a:pPr marL="914400" lvl="1" indent="-457200">
              <a:buFont typeface="+mj-lt"/>
              <a:buAutoNum type="arabicPeriod"/>
            </a:pPr>
            <a:r>
              <a:rPr lang="en-US" altLang="zh-CN" sz="2800" dirty="0"/>
              <a:t>__construct() </a:t>
            </a:r>
            <a:r>
              <a:rPr lang="zh-CN" altLang="en-US" sz="2800" dirty="0"/>
              <a:t>当对象创建（</a:t>
            </a:r>
            <a:r>
              <a:rPr lang="en-US" altLang="zh-CN" sz="2800" dirty="0"/>
              <a:t>new</a:t>
            </a:r>
            <a:r>
              <a:rPr lang="zh-CN" altLang="en-US" sz="2800" dirty="0"/>
              <a:t>）时会自动调用。但在 </a:t>
            </a:r>
            <a:r>
              <a:rPr lang="en-US" altLang="zh-CN" sz="2800" dirty="0" err="1"/>
              <a:t>unserialize</a:t>
            </a:r>
            <a:r>
              <a:rPr lang="en-US" altLang="zh-CN" sz="2800" dirty="0"/>
              <a:t>() </a:t>
            </a:r>
            <a:r>
              <a:rPr lang="zh-CN" altLang="en-US" sz="2800" dirty="0"/>
              <a:t>时是不会自动调用的。</a:t>
            </a:r>
          </a:p>
          <a:p>
            <a:pPr marL="914400" lvl="1" indent="-457200">
              <a:buFont typeface="+mj-lt"/>
              <a:buAutoNum type="arabicPeriod"/>
            </a:pPr>
            <a:r>
              <a:rPr lang="en-US" altLang="zh-CN" sz="2800" dirty="0"/>
              <a:t>__destruct() </a:t>
            </a:r>
            <a:r>
              <a:rPr lang="zh-CN" altLang="en-US" sz="2800" dirty="0"/>
              <a:t>当一个对象销毁（反序列化）时被调用</a:t>
            </a:r>
          </a:p>
          <a:p>
            <a:pPr marL="914400" lvl="1" indent="-457200">
              <a:buFont typeface="+mj-lt"/>
              <a:buAutoNum type="arabicPeriod"/>
            </a:pPr>
            <a:r>
              <a:rPr lang="en-US" altLang="zh-CN" sz="2800" dirty="0"/>
              <a:t>__</a:t>
            </a:r>
            <a:r>
              <a:rPr lang="en-US" altLang="zh-CN" sz="2800" dirty="0" err="1"/>
              <a:t>toString</a:t>
            </a:r>
            <a:r>
              <a:rPr lang="en-US" altLang="zh-CN" sz="2800" dirty="0"/>
              <a:t>() </a:t>
            </a:r>
            <a:r>
              <a:rPr lang="zh-CN" altLang="en-US" sz="2800" dirty="0"/>
              <a:t>当一个对象被当作一个字符串使用时被调用</a:t>
            </a:r>
          </a:p>
          <a:p>
            <a:pPr marL="914400" lvl="1" indent="-457200">
              <a:buFont typeface="+mj-lt"/>
              <a:buAutoNum type="arabicPeriod"/>
            </a:pPr>
            <a:r>
              <a:rPr lang="en-US" altLang="zh-CN" sz="2800" dirty="0"/>
              <a:t>__sleep() </a:t>
            </a:r>
            <a:r>
              <a:rPr lang="zh-CN" altLang="en-US" sz="2800" dirty="0"/>
              <a:t>在对象在被序列化之前立即运行</a:t>
            </a:r>
          </a:p>
          <a:p>
            <a:pPr marL="914400" lvl="1" indent="-457200">
              <a:buFont typeface="+mj-lt"/>
              <a:buAutoNum type="arabicPeriod"/>
            </a:pPr>
            <a:r>
              <a:rPr lang="en-US" altLang="zh-CN" sz="2800" dirty="0"/>
              <a:t>__wakeup() </a:t>
            </a:r>
            <a:r>
              <a:rPr lang="zh-CN" altLang="en-US" sz="2800" dirty="0"/>
              <a:t>将在序列化之后立即被调用</a:t>
            </a:r>
            <a:endParaRPr lang="en-US" altLang="zh-CN" sz="2800"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t>11</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92372" y="572039"/>
            <a:ext cx="9774619" cy="598488"/>
          </a:xfrm>
        </p:spPr>
        <p:txBody>
          <a:bodyPr/>
          <a:lstStyle/>
          <a:p>
            <a:r>
              <a:rPr lang="zh-CN" altLang="en-US" dirty="0"/>
              <a:t>魔法函数执行顺序</a:t>
            </a:r>
          </a:p>
        </p:txBody>
      </p:sp>
      <p:sp>
        <p:nvSpPr>
          <p:cNvPr id="3" name="灯片编号占位符 2"/>
          <p:cNvSpPr>
            <a:spLocks noGrp="1"/>
          </p:cNvSpPr>
          <p:nvPr>
            <p:ph type="sldNum" sz="quarter" idx="4"/>
          </p:nvPr>
        </p:nvSpPr>
        <p:spPr/>
        <p:txBody>
          <a:bodyPr/>
          <a:lstStyle/>
          <a:p>
            <a:fld id="{548644C6-89F0-466C-949F-E70AD72679A8}" type="slidenum">
              <a:rPr lang="zh-CN" altLang="en-US" smtClean="0"/>
              <a:t>12</a:t>
            </a:fld>
            <a:endParaRPr lang="zh-CN" altLang="en-US"/>
          </a:p>
        </p:txBody>
      </p:sp>
      <p:pic>
        <p:nvPicPr>
          <p:cNvPr id="7" name="图片 6"/>
          <p:cNvPicPr>
            <a:picLocks noChangeAspect="1"/>
          </p:cNvPicPr>
          <p:nvPr>
            <p:custDataLst>
              <p:tags r:id="rId1"/>
            </p:custDataLst>
          </p:nvPr>
        </p:nvPicPr>
        <p:blipFill>
          <a:blip r:embed="rId4"/>
          <a:srcRect b="5035"/>
          <a:stretch>
            <a:fillRect/>
          </a:stretch>
        </p:blipFill>
        <p:spPr>
          <a:xfrm>
            <a:off x="1016635" y="1402080"/>
            <a:ext cx="4400550" cy="4359910"/>
          </a:xfrm>
          <a:prstGeom prst="rect">
            <a:avLst/>
          </a:prstGeom>
        </p:spPr>
      </p:pic>
      <p:pic>
        <p:nvPicPr>
          <p:cNvPr id="8" name="图片 7"/>
          <p:cNvPicPr>
            <a:picLocks noChangeAspect="1"/>
          </p:cNvPicPr>
          <p:nvPr>
            <p:custDataLst>
              <p:tags r:id="rId2"/>
            </p:custDataLst>
          </p:nvPr>
        </p:nvPicPr>
        <p:blipFill>
          <a:blip r:embed="rId5"/>
          <a:stretch>
            <a:fillRect/>
          </a:stretch>
        </p:blipFill>
        <p:spPr>
          <a:xfrm>
            <a:off x="3874135" y="1993900"/>
            <a:ext cx="5614035" cy="31769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8471" y="1583708"/>
            <a:ext cx="10468729" cy="775349"/>
          </a:xfrm>
        </p:spPr>
        <p:txBody>
          <a:bodyPr/>
          <a:lstStyle/>
          <a:p>
            <a:r>
              <a:rPr lang="zh-CN" altLang="en-US" dirty="0"/>
              <a:t>魔法函数执行顺序</a:t>
            </a:r>
          </a:p>
        </p:txBody>
      </p:sp>
      <p:sp>
        <p:nvSpPr>
          <p:cNvPr id="5" name="文本占位符 4"/>
          <p:cNvSpPr>
            <a:spLocks noGrp="1"/>
          </p:cNvSpPr>
          <p:nvPr>
            <p:ph type="body" sz="quarter" idx="11"/>
          </p:nvPr>
        </p:nvSpPr>
        <p:spPr>
          <a:xfrm>
            <a:off x="1418472" y="2677012"/>
            <a:ext cx="3314302" cy="1603928"/>
          </a:xfrm>
        </p:spPr>
        <p:txBody>
          <a:bodyPr/>
          <a:lstStyle/>
          <a:p>
            <a:r>
              <a:rPr lang="zh-CN" altLang="en-US" dirty="0"/>
              <a:t>从序列化到反序列化这几个函数的执行过程是：</a:t>
            </a:r>
          </a:p>
          <a:p>
            <a:pPr marL="457200" indent="-457200">
              <a:buFont typeface="+mj-lt"/>
              <a:buAutoNum type="arabicPeriod"/>
            </a:pPr>
            <a:r>
              <a:rPr lang="en-US" altLang="zh-CN" dirty="0"/>
              <a:t>__construct()</a:t>
            </a:r>
          </a:p>
          <a:p>
            <a:pPr marL="457200" indent="-457200">
              <a:buFont typeface="+mj-lt"/>
              <a:buAutoNum type="arabicPeriod"/>
            </a:pPr>
            <a:r>
              <a:rPr lang="en-US" altLang="zh-CN" dirty="0"/>
              <a:t>__sleep()</a:t>
            </a:r>
          </a:p>
          <a:p>
            <a:pPr marL="457200" indent="-457200">
              <a:buFont typeface="+mj-lt"/>
              <a:buAutoNum type="arabicPeriod"/>
            </a:pPr>
            <a:r>
              <a:rPr lang="en-US" altLang="zh-CN" dirty="0"/>
              <a:t>__wakeup()</a:t>
            </a:r>
          </a:p>
          <a:p>
            <a:pPr marL="457200" indent="-457200">
              <a:buFont typeface="+mj-lt"/>
              <a:buAutoNum type="arabicPeriod"/>
            </a:pPr>
            <a:r>
              <a:rPr lang="en-US" altLang="zh-CN" dirty="0"/>
              <a:t>__</a:t>
            </a:r>
            <a:r>
              <a:rPr lang="en-US" altLang="zh-CN" dirty="0" err="1"/>
              <a:t>toString</a:t>
            </a:r>
            <a:r>
              <a:rPr lang="en-US" altLang="zh-CN" dirty="0"/>
              <a:t>()</a:t>
            </a:r>
          </a:p>
          <a:p>
            <a:pPr marL="457200" indent="-457200">
              <a:buFont typeface="+mj-lt"/>
              <a:buAutoNum type="arabicPeriod"/>
            </a:pPr>
            <a:r>
              <a:rPr lang="en-US" altLang="zh-CN" dirty="0"/>
              <a:t>__destruct()</a:t>
            </a:r>
            <a:endParaRPr lang="zh-CN" altLang="en-US" dirty="0"/>
          </a:p>
        </p:txBody>
      </p:sp>
      <p:cxnSp>
        <p:nvCxnSpPr>
          <p:cNvPr id="7" name="直接连接符 6"/>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13</a:t>
            </a:fld>
            <a:endParaRPr lang="zh-CN" altLang="en-US"/>
          </a:p>
        </p:txBody>
      </p:sp>
      <p:sp>
        <p:nvSpPr>
          <p:cNvPr id="8" name="Object 602"/>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a:t>
            </a:r>
            <a:endParaRPr lang="zh-CN" altLang="en-US" sz="700" b="1" dirty="0">
              <a:latin typeface="+mj-ea"/>
              <a:ea typeface="+mj-ea"/>
            </a:endParaRPr>
          </a:p>
        </p:txBody>
      </p:sp>
      <p:pic>
        <p:nvPicPr>
          <p:cNvPr id="13" name="图片 12"/>
          <p:cNvPicPr>
            <a:picLocks noChangeAspect="1"/>
          </p:cNvPicPr>
          <p:nvPr/>
        </p:nvPicPr>
        <p:blipFill>
          <a:blip r:embed="rId2"/>
          <a:stretch>
            <a:fillRect/>
          </a:stretch>
        </p:blipFill>
        <p:spPr>
          <a:xfrm>
            <a:off x="4732774" y="2509612"/>
            <a:ext cx="7041881" cy="39786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spc="300" dirty="0">
                <a:latin typeface="微软雅黑" panose="020B0503020204020204" pitchFamily="34" charset="-122"/>
                <a:ea typeface="微软雅黑" panose="020B0503020204020204" pitchFamily="34" charset="-122"/>
              </a:rPr>
              <a:t>漏洞分析与复现</a:t>
            </a:r>
            <a:endParaRPr lang="zh-CN" altLang="en-US" sz="4000" dirty="0"/>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14</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3</a:t>
            </a:r>
            <a:endParaRPr lang="zh-CN" altLang="en-US" sz="10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59795" y="4429815"/>
            <a:ext cx="10272409" cy="724770"/>
          </a:xfrm>
        </p:spPr>
        <p:txBody>
          <a:bodyPr/>
          <a:lstStyle/>
          <a:p>
            <a:r>
              <a:rPr lang="zh-CN" altLang="en-US" dirty="0"/>
              <a:t>绕过魔法方法的反序列化漏洞</a:t>
            </a:r>
            <a:br>
              <a:rPr lang="en-US" altLang="zh-CN" dirty="0"/>
            </a:br>
            <a:r>
              <a:rPr lang="en-US" altLang="zh-CN" dirty="0"/>
              <a:t>CVE-2016-7124</a:t>
            </a:r>
            <a:endParaRPr lang="zh-CN" altLang="en-US" dirty="0"/>
          </a:p>
        </p:txBody>
      </p:sp>
      <p:pic>
        <p:nvPicPr>
          <p:cNvPr id="6" name="image 302"/>
          <p:cNvPicPr>
            <a:picLocks noChangeAspect="1"/>
          </p:cNvPicPr>
          <p:nvPr/>
        </p:nvPicPr>
        <p:blipFill>
          <a:blip r:embed="rId2"/>
          <a:srcRect/>
          <a:stretch>
            <a:fillRect/>
          </a:stretch>
        </p:blipFill>
        <p:spPr>
          <a:xfrm>
            <a:off x="5211763" y="1376354"/>
            <a:ext cx="1768475" cy="1768475"/>
          </a:xfrm>
          <a:prstGeom prst="rect">
            <a:avLst/>
          </a:prstGeom>
        </p:spPr>
      </p:pic>
      <p:sp>
        <p:nvSpPr>
          <p:cNvPr id="7" name="Object 305"/>
          <p:cNvSpPr txBox="1"/>
          <p:nvPr/>
        </p:nvSpPr>
        <p:spPr>
          <a:xfrm>
            <a:off x="5254625" y="1803391"/>
            <a:ext cx="1682750" cy="914400"/>
          </a:xfrm>
          <a:prstGeom prst="rect">
            <a:avLst/>
          </a:prstGeom>
        </p:spPr>
        <p:txBody>
          <a:bodyPr vert="horz" rtlCol="0" anchor="t" anchorCtr="0">
            <a:noAutofit/>
          </a:bodyPr>
          <a:lstStyle/>
          <a:p>
            <a:pPr algn="ctr" defTabSz="457200"/>
            <a:r>
              <a:rPr lang="en-US" altLang="zh-CN" sz="6000" b="1" spc="-123" dirty="0">
                <a:solidFill>
                  <a:srgbClr val="175F8B"/>
                </a:solidFill>
                <a:latin typeface="微软雅黑" panose="020B0503020204020204" pitchFamily="34" charset="-122"/>
                <a:ea typeface="微软雅黑" panose="020B0503020204020204" pitchFamily="34" charset="-122"/>
              </a:rPr>
              <a:t>01</a:t>
            </a:r>
            <a:endParaRPr lang="zh-CN" altLang="en-US" sz="900" b="1" dirty="0">
              <a:solidFill>
                <a:srgbClr val="175F8B"/>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15</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8471" y="1583708"/>
            <a:ext cx="10468729" cy="775349"/>
          </a:xfrm>
        </p:spPr>
        <p:txBody>
          <a:bodyPr/>
          <a:lstStyle/>
          <a:p>
            <a:r>
              <a:rPr lang="en-US" altLang="zh-CN" dirty="0"/>
              <a:t>CVE-2016-7124</a:t>
            </a:r>
            <a:endParaRPr lang="zh-CN" altLang="en-US" spc="300" dirty="0"/>
          </a:p>
        </p:txBody>
      </p:sp>
      <p:sp>
        <p:nvSpPr>
          <p:cNvPr id="5" name="文本占位符 4"/>
          <p:cNvSpPr>
            <a:spLocks noGrp="1"/>
          </p:cNvSpPr>
          <p:nvPr>
            <p:ph type="body" sz="quarter" idx="11"/>
          </p:nvPr>
        </p:nvSpPr>
        <p:spPr/>
        <p:txBody>
          <a:bodyPr/>
          <a:lstStyle/>
          <a:p>
            <a:r>
              <a:rPr lang="zh-CN" altLang="en-US" dirty="0"/>
              <a:t>反序列化执行时会检查是否存在一个</a:t>
            </a:r>
            <a:r>
              <a:rPr lang="en-US" altLang="zh-CN" dirty="0"/>
              <a:t>__wakeup() </a:t>
            </a:r>
            <a:r>
              <a:rPr lang="zh-CN" altLang="en-US" dirty="0"/>
              <a:t>方法。 如果存在，则会先调用 </a:t>
            </a:r>
            <a:r>
              <a:rPr lang="en-US" altLang="zh-CN" dirty="0"/>
              <a:t>wakeup</a:t>
            </a:r>
            <a:r>
              <a:rPr lang="zh-CN" altLang="en-US" dirty="0"/>
              <a:t>方法，预先准备对象需要的资源。</a:t>
            </a:r>
            <a:endParaRPr lang="en-US" altLang="zh-CN" dirty="0"/>
          </a:p>
          <a:p>
            <a:r>
              <a:rPr lang="en-US" altLang="zh-CN" dirty="0"/>
              <a:t>wakeup()</a:t>
            </a:r>
            <a:r>
              <a:rPr lang="zh-CN" altLang="en-US" dirty="0"/>
              <a:t>经常用在反序列化操作中，例如重新建立数据库连接，或执行其它初始化操作。</a:t>
            </a:r>
            <a:endParaRPr lang="en-US" altLang="zh-CN" dirty="0"/>
          </a:p>
          <a:p>
            <a:r>
              <a:rPr lang="zh-CN" altLang="en-US" sz="2400" b="1" dirty="0">
                <a:solidFill>
                  <a:schemeClr val="accent1"/>
                </a:solidFill>
              </a:rPr>
              <a:t>当序列化字符串表示对象属性个数的数字值大于真实类中属性的个数时就会跳过</a:t>
            </a:r>
            <a:r>
              <a:rPr lang="en-US" altLang="zh-CN" sz="2400" b="1" dirty="0">
                <a:solidFill>
                  <a:schemeClr val="accent1"/>
                </a:solidFill>
              </a:rPr>
              <a:t>__wakeup</a:t>
            </a:r>
            <a:r>
              <a:rPr lang="zh-CN" altLang="en-US" sz="2400" b="1" dirty="0">
                <a:solidFill>
                  <a:schemeClr val="accent1"/>
                </a:solidFill>
              </a:rPr>
              <a:t>的执行。</a:t>
            </a:r>
          </a:p>
        </p:txBody>
      </p:sp>
      <p:cxnSp>
        <p:nvCxnSpPr>
          <p:cNvPr id="7" name="直接连接符 6"/>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16</a:t>
            </a:fld>
            <a:endParaRPr lang="zh-CN" altLang="en-US"/>
          </a:p>
        </p:txBody>
      </p:sp>
      <p:sp>
        <p:nvSpPr>
          <p:cNvPr id="8" name="Object 602"/>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a:t>
            </a:r>
            <a:endParaRPr lang="zh-CN" altLang="en-US" sz="7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CVE-2016-7124</a:t>
            </a:r>
            <a:endParaRPr lang="zh-CN" altLang="en-US"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t>17</a:t>
            </a:fld>
            <a:endParaRPr lang="zh-CN" altLang="en-US"/>
          </a:p>
        </p:txBody>
      </p:sp>
      <p:pic>
        <p:nvPicPr>
          <p:cNvPr id="7" name="图片 6"/>
          <p:cNvPicPr>
            <a:picLocks noChangeAspect="1"/>
          </p:cNvPicPr>
          <p:nvPr>
            <p:custDataLst>
              <p:tags r:id="rId1"/>
            </p:custDataLst>
          </p:nvPr>
        </p:nvPicPr>
        <p:blipFill>
          <a:blip r:embed="rId4"/>
          <a:stretch>
            <a:fillRect/>
          </a:stretch>
        </p:blipFill>
        <p:spPr>
          <a:xfrm>
            <a:off x="1040292" y="1304086"/>
            <a:ext cx="10436063" cy="4869105"/>
          </a:xfrm>
          <a:prstGeom prst="rect">
            <a:avLst/>
          </a:prstGeom>
        </p:spPr>
      </p:pic>
      <p:pic>
        <p:nvPicPr>
          <p:cNvPr id="9" name="图片 8"/>
          <p:cNvPicPr>
            <a:picLocks noChangeAspect="1"/>
          </p:cNvPicPr>
          <p:nvPr>
            <p:custDataLst>
              <p:tags r:id="rId2"/>
            </p:custDataLst>
          </p:nvPr>
        </p:nvPicPr>
        <p:blipFill>
          <a:blip r:embed="rId5"/>
          <a:stretch>
            <a:fillRect/>
          </a:stretch>
        </p:blipFill>
        <p:spPr>
          <a:xfrm>
            <a:off x="6604310" y="1916130"/>
            <a:ext cx="4872045" cy="1962534"/>
          </a:xfrm>
          <a:prstGeom prst="rect">
            <a:avLst/>
          </a:prstGeom>
        </p:spPr>
      </p:pic>
      <p:sp>
        <p:nvSpPr>
          <p:cNvPr id="3" name="箭头: 右 2">
            <a:extLst>
              <a:ext uri="{FF2B5EF4-FFF2-40B4-BE49-F238E27FC236}">
                <a16:creationId xmlns:a16="http://schemas.microsoft.com/office/drawing/2014/main" id="{6B135999-63B7-BB23-1295-6D3C2D65C210}"/>
              </a:ext>
            </a:extLst>
          </p:cNvPr>
          <p:cNvSpPr/>
          <p:nvPr/>
        </p:nvSpPr>
        <p:spPr>
          <a:xfrm>
            <a:off x="5647174" y="2823587"/>
            <a:ext cx="957136" cy="532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04BCA477-0ED4-8FC4-BF44-0236CAC2CD5C}"/>
              </a:ext>
            </a:extLst>
          </p:cNvPr>
          <p:cNvCxnSpPr/>
          <p:nvPr/>
        </p:nvCxnSpPr>
        <p:spPr>
          <a:xfrm>
            <a:off x="8842549" y="3429000"/>
            <a:ext cx="1824442"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8471" y="1583708"/>
            <a:ext cx="10468729" cy="775349"/>
          </a:xfrm>
        </p:spPr>
        <p:txBody>
          <a:bodyPr/>
          <a:lstStyle/>
          <a:p>
            <a:r>
              <a:rPr lang="en-US" altLang="zh-CN" dirty="0">
                <a:sym typeface="+mn-ea"/>
              </a:rPr>
              <a:t>CVE-2016-7124</a:t>
            </a:r>
            <a:endParaRPr lang="zh-CN" altLang="en-US" spc="300" dirty="0"/>
          </a:p>
        </p:txBody>
      </p:sp>
      <p:sp>
        <p:nvSpPr>
          <p:cNvPr id="5" name="文本占位符 4"/>
          <p:cNvSpPr>
            <a:spLocks noGrp="1"/>
          </p:cNvSpPr>
          <p:nvPr>
            <p:ph type="body" sz="quarter" idx="11"/>
          </p:nvPr>
        </p:nvSpPr>
        <p:spPr>
          <a:xfrm>
            <a:off x="1418521" y="2676974"/>
            <a:ext cx="9845113" cy="1534265"/>
          </a:xfrm>
        </p:spPr>
        <p:txBody>
          <a:bodyPr/>
          <a:lstStyle/>
          <a:p>
            <a:pPr marL="342900" indent="-342900">
              <a:buFont typeface="Wingdings" panose="05000000000000000000" pitchFamily="2" charset="2"/>
              <a:buChar char="l"/>
            </a:pPr>
            <a:r>
              <a:rPr lang="zh-CN" altLang="en-US" dirty="0">
                <a:solidFill>
                  <a:srgbClr val="44546A"/>
                </a:solidFill>
              </a:rPr>
              <a:t>正常上传序列化数据，</a:t>
            </a:r>
            <a:r>
              <a:rPr lang="en-US" altLang="zh-CN" dirty="0">
                <a:solidFill>
                  <a:srgbClr val="44546A"/>
                </a:solidFill>
              </a:rPr>
              <a:t>wakeup</a:t>
            </a:r>
            <a:r>
              <a:rPr lang="zh-CN" altLang="en-US" dirty="0">
                <a:solidFill>
                  <a:srgbClr val="44546A"/>
                </a:solidFill>
              </a:rPr>
              <a:t>函数正常执行。</a:t>
            </a:r>
          </a:p>
          <a:p>
            <a:pPr marL="342900" indent="-342900">
              <a:buFont typeface="Wingdings" panose="05000000000000000000" pitchFamily="2" charset="2"/>
              <a:buChar char="l"/>
            </a:pPr>
            <a:endParaRPr lang="zh-CN" altLang="en-US" dirty="0">
              <a:solidFill>
                <a:srgbClr val="44546A"/>
              </a:solidFill>
            </a:endParaRPr>
          </a:p>
          <a:p>
            <a:pPr marL="342900" indent="-342900">
              <a:buFont typeface="Wingdings" panose="05000000000000000000" pitchFamily="2" charset="2"/>
              <a:buChar char="l"/>
            </a:pPr>
            <a:endParaRPr lang="zh-CN" altLang="en-US" dirty="0">
              <a:solidFill>
                <a:srgbClr val="44546A"/>
              </a:solidFill>
            </a:endParaRPr>
          </a:p>
          <a:p>
            <a:pPr marL="342900" indent="-342900">
              <a:buFont typeface="Wingdings" panose="05000000000000000000" pitchFamily="2" charset="2"/>
              <a:buChar char="l"/>
            </a:pPr>
            <a:r>
              <a:rPr lang="zh-CN" altLang="en-US" dirty="0">
                <a:solidFill>
                  <a:srgbClr val="44546A"/>
                </a:solidFill>
              </a:rPr>
              <a:t>恶意构造序列化数据，</a:t>
            </a:r>
            <a:r>
              <a:rPr lang="en-US" altLang="zh-CN" dirty="0">
                <a:solidFill>
                  <a:srgbClr val="44546A"/>
                </a:solidFill>
              </a:rPr>
              <a:t>wakeup</a:t>
            </a:r>
            <a:r>
              <a:rPr lang="zh-CN" altLang="en-US" dirty="0">
                <a:solidFill>
                  <a:srgbClr val="44546A"/>
                </a:solidFill>
              </a:rPr>
              <a:t>函数的执行被跳过。</a:t>
            </a:r>
          </a:p>
        </p:txBody>
      </p:sp>
      <p:cxnSp>
        <p:nvCxnSpPr>
          <p:cNvPr id="7" name="直接连接符 6"/>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18</a:t>
            </a:fld>
            <a:endParaRPr lang="zh-CN" altLang="en-US"/>
          </a:p>
        </p:txBody>
      </p:sp>
      <p:sp>
        <p:nvSpPr>
          <p:cNvPr id="8" name="Object 602"/>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a:t>
            </a:r>
            <a:endParaRPr lang="zh-CN" altLang="en-US" sz="700" b="1" dirty="0">
              <a:latin typeface="+mj-ea"/>
              <a:ea typeface="+mj-ea"/>
            </a:endParaRPr>
          </a:p>
        </p:txBody>
      </p:sp>
      <p:pic>
        <p:nvPicPr>
          <p:cNvPr id="6" name="图片 5"/>
          <p:cNvPicPr>
            <a:picLocks noChangeAspect="1"/>
          </p:cNvPicPr>
          <p:nvPr/>
        </p:nvPicPr>
        <p:blipFill>
          <a:blip r:embed="rId2"/>
          <a:stretch>
            <a:fillRect/>
          </a:stretch>
        </p:blipFill>
        <p:spPr>
          <a:xfrm>
            <a:off x="1418521" y="4803558"/>
            <a:ext cx="10717121" cy="1609950"/>
          </a:xfrm>
          <a:prstGeom prst="rect">
            <a:avLst/>
          </a:prstGeom>
        </p:spPr>
      </p:pic>
      <p:pic>
        <p:nvPicPr>
          <p:cNvPr id="10" name="图片 9"/>
          <p:cNvPicPr>
            <a:picLocks noChangeAspect="1"/>
          </p:cNvPicPr>
          <p:nvPr/>
        </p:nvPicPr>
        <p:blipFill>
          <a:blip r:embed="rId3"/>
          <a:stretch>
            <a:fillRect/>
          </a:stretch>
        </p:blipFill>
        <p:spPr>
          <a:xfrm>
            <a:off x="1462728" y="3182385"/>
            <a:ext cx="3429479" cy="1028844"/>
          </a:xfrm>
          <a:prstGeom prst="rect">
            <a:avLst/>
          </a:prstGeom>
          <a:ln w="12700" cmpd="sng">
            <a:solidFill>
              <a:srgbClr val="AEB5C0">
                <a:alpha val="100000"/>
              </a:srgbClr>
            </a:solidFill>
            <a:prstDash val="solid"/>
            <a:miter lim="800000"/>
            <a:headEnd/>
            <a:tailEn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59842" y="3639359"/>
            <a:ext cx="10272409" cy="724770"/>
          </a:xfrm>
        </p:spPr>
        <p:txBody>
          <a:bodyPr/>
          <a:lstStyle/>
          <a:p>
            <a:r>
              <a:rPr lang="zh-CN" altLang="en-US" sz="3200">
                <a:latin typeface="+mn-lt"/>
                <a:ea typeface="+mn-ea"/>
                <a:cs typeface="+mn-cs"/>
                <a:sym typeface="+mn-ea"/>
              </a:rPr>
              <a:t>恶意代码执行</a:t>
            </a:r>
            <a:endParaRPr lang="zh-CN" altLang="en-US" sz="3200" dirty="0">
              <a:latin typeface="+mn-lt"/>
              <a:ea typeface="+mn-ea"/>
              <a:cs typeface="+mn-cs"/>
              <a:sym typeface="+mn-ea"/>
            </a:endParaRPr>
          </a:p>
        </p:txBody>
      </p:sp>
      <p:pic>
        <p:nvPicPr>
          <p:cNvPr id="6" name="image 302"/>
          <p:cNvPicPr>
            <a:picLocks noChangeAspect="1"/>
          </p:cNvPicPr>
          <p:nvPr/>
        </p:nvPicPr>
        <p:blipFill>
          <a:blip r:embed="rId2"/>
          <a:srcRect/>
          <a:stretch>
            <a:fillRect/>
          </a:stretch>
        </p:blipFill>
        <p:spPr>
          <a:xfrm>
            <a:off x="5211763" y="1376354"/>
            <a:ext cx="1768475" cy="1768475"/>
          </a:xfrm>
          <a:prstGeom prst="rect">
            <a:avLst/>
          </a:prstGeom>
        </p:spPr>
      </p:pic>
      <p:sp>
        <p:nvSpPr>
          <p:cNvPr id="7" name="Object 305"/>
          <p:cNvSpPr txBox="1"/>
          <p:nvPr/>
        </p:nvSpPr>
        <p:spPr>
          <a:xfrm>
            <a:off x="5254625" y="1803391"/>
            <a:ext cx="1682750" cy="914400"/>
          </a:xfrm>
          <a:prstGeom prst="rect">
            <a:avLst/>
          </a:prstGeom>
        </p:spPr>
        <p:txBody>
          <a:bodyPr vert="horz" rtlCol="0" anchor="t" anchorCtr="0">
            <a:noAutofit/>
          </a:bodyPr>
          <a:lstStyle/>
          <a:p>
            <a:pPr algn="ctr" defTabSz="457200"/>
            <a:r>
              <a:rPr lang="en-US" altLang="zh-CN" sz="6000" b="1" spc="-123" dirty="0">
                <a:solidFill>
                  <a:srgbClr val="175F8B"/>
                </a:solidFill>
                <a:latin typeface="微软雅黑" panose="020B0503020204020204" pitchFamily="34" charset="-122"/>
                <a:ea typeface="微软雅黑" panose="020B0503020204020204" pitchFamily="34" charset="-122"/>
              </a:rPr>
              <a:t>02</a:t>
            </a:r>
            <a:endParaRPr lang="zh-CN" altLang="en-US" sz="900" b="1" dirty="0">
              <a:solidFill>
                <a:srgbClr val="175F8B"/>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19</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05"/>
          <p:cNvSpPr txBox="1"/>
          <p:nvPr/>
        </p:nvSpPr>
        <p:spPr>
          <a:xfrm>
            <a:off x="4976345" y="5091195"/>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04</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漏洞防范</a:t>
            </a:r>
          </a:p>
        </p:txBody>
      </p:sp>
      <p:sp>
        <p:nvSpPr>
          <p:cNvPr id="5" name="Object 207"/>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魔法函数</a:t>
            </a:r>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序列化与反序列化</a:t>
            </a:r>
          </a:p>
          <a:p>
            <a:pPr defTabSz="457200"/>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漏洞分析与复现</a:t>
            </a:r>
          </a:p>
        </p:txBody>
      </p:sp>
      <p:sp>
        <p:nvSpPr>
          <p:cNvPr id="10" name="灯片编号占位符 9"/>
          <p:cNvSpPr>
            <a:spLocks noGrp="1"/>
          </p:cNvSpPr>
          <p:nvPr>
            <p:ph type="sldNum" sz="quarter" idx="4"/>
          </p:nvPr>
        </p:nvSpPr>
        <p:spPr/>
        <p:txBody>
          <a:bodyPr/>
          <a:lstStyle/>
          <a:p>
            <a:fld id="{548644C6-89F0-466C-949F-E70AD72679A8}" type="slidenum">
              <a:rPr lang="zh-CN" altLang="en-US" smtClean="0"/>
              <a:t>2</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a:t>恶意代码执行</a:t>
            </a:r>
          </a:p>
        </p:txBody>
      </p:sp>
      <p:sp>
        <p:nvSpPr>
          <p:cNvPr id="2" name="灯片编号占位符 1"/>
          <p:cNvSpPr>
            <a:spLocks noGrp="1"/>
          </p:cNvSpPr>
          <p:nvPr>
            <p:ph type="sldNum" sz="quarter" idx="4"/>
          </p:nvPr>
        </p:nvSpPr>
        <p:spPr/>
        <p:txBody>
          <a:bodyPr/>
          <a:lstStyle/>
          <a:p>
            <a:fld id="{548644C6-89F0-466C-949F-E70AD72679A8}" type="slidenum">
              <a:rPr lang="zh-CN" altLang="en-US" smtClean="0"/>
              <a:t>20</a:t>
            </a:fld>
            <a:endParaRPr lang="zh-CN" altLang="en-US"/>
          </a:p>
        </p:txBody>
      </p:sp>
      <p:pic>
        <p:nvPicPr>
          <p:cNvPr id="6" name="图片 5"/>
          <p:cNvPicPr>
            <a:picLocks noChangeAspect="1"/>
          </p:cNvPicPr>
          <p:nvPr/>
        </p:nvPicPr>
        <p:blipFill>
          <a:blip r:embed="rId2"/>
          <a:stretch>
            <a:fillRect/>
          </a:stretch>
        </p:blipFill>
        <p:spPr>
          <a:xfrm>
            <a:off x="3450316" y="1404787"/>
            <a:ext cx="7913370" cy="4761865"/>
          </a:xfrm>
          <a:prstGeom prst="rect">
            <a:avLst/>
          </a:prstGeom>
        </p:spPr>
      </p:pic>
      <p:pic>
        <p:nvPicPr>
          <p:cNvPr id="5" name="图片 4" descr="upload_post_object_v2_379531505"/>
          <p:cNvPicPr>
            <a:picLocks noChangeAspect="1"/>
          </p:cNvPicPr>
          <p:nvPr/>
        </p:nvPicPr>
        <p:blipFill>
          <a:blip r:embed="rId3"/>
          <a:stretch>
            <a:fillRect/>
          </a:stretch>
        </p:blipFill>
        <p:spPr>
          <a:xfrm>
            <a:off x="892366" y="1803668"/>
            <a:ext cx="4197710" cy="4362974"/>
          </a:xfrm>
          <a:prstGeom prst="rect">
            <a:avLst/>
          </a:prstGeom>
        </p:spPr>
      </p:pic>
      <p:cxnSp>
        <p:nvCxnSpPr>
          <p:cNvPr id="8" name="直接连接符 7"/>
          <p:cNvCxnSpPr/>
          <p:nvPr userDrawn="1"/>
        </p:nvCxnSpPr>
        <p:spPr>
          <a:xfrm>
            <a:off x="3550225" y="1689891"/>
            <a:ext cx="3557054" cy="1"/>
          </a:xfrm>
          <a:prstGeom prst="line">
            <a:avLst/>
          </a:prstGeom>
          <a:ln w="25400" cap="flat" cmpd="sng" algn="ctr">
            <a:solidFill>
              <a:srgbClr val="FF0000">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userDrawn="1"/>
        </p:nvCxnSpPr>
        <p:spPr>
          <a:xfrm flipV="1">
            <a:off x="3786864" y="1812517"/>
            <a:ext cx="1289003" cy="920884"/>
          </a:xfrm>
          <a:prstGeom prst="straightConnector1">
            <a:avLst/>
          </a:prstGeom>
          <a:ln w="76200" cap="flat" cmpd="sng" algn="ctr">
            <a:solidFill>
              <a:srgbClr val="FF0000">
                <a:alpha val="100000"/>
              </a:srgbClr>
            </a:solidFill>
            <a:prstDash val="solid"/>
            <a:miter lim="800000"/>
            <a:tailEnd type="triangle"/>
          </a:ln>
          <a:effectLst>
            <a:softEdge rad="0"/>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959842" y="3639359"/>
            <a:ext cx="10272409" cy="724770"/>
          </a:xfrm>
        </p:spPr>
        <p:txBody>
          <a:bodyPr/>
          <a:lstStyle/>
          <a:p>
            <a:pPr marL="0" indent="0"/>
            <a:r>
              <a:rPr lang="zh-CN" altLang="en-US">
                <a:solidFill>
                  <a:srgbClr val="175F8B"/>
                </a:solidFill>
              </a:rPr>
              <a:t>调用</a:t>
            </a:r>
            <a:r>
              <a:rPr lang="en-US" altLang="zh-CN">
                <a:solidFill>
                  <a:srgbClr val="175F8B"/>
                </a:solidFill>
              </a:rPr>
              <a:t>__destruct</a:t>
            </a:r>
            <a:r>
              <a:rPr lang="zh-CN" altLang="en-US">
                <a:solidFill>
                  <a:srgbClr val="175F8B"/>
                </a:solidFill>
              </a:rPr>
              <a:t>删除文件</a:t>
            </a:r>
          </a:p>
        </p:txBody>
      </p:sp>
      <p:pic>
        <p:nvPicPr>
          <p:cNvPr id="6" name="image 302"/>
          <p:cNvPicPr>
            <a:picLocks noChangeAspect="1"/>
          </p:cNvPicPr>
          <p:nvPr/>
        </p:nvPicPr>
        <p:blipFill>
          <a:blip r:embed="rId2"/>
          <a:srcRect/>
          <a:stretch>
            <a:fillRect/>
          </a:stretch>
        </p:blipFill>
        <p:spPr>
          <a:xfrm>
            <a:off x="5211763" y="1376354"/>
            <a:ext cx="1768475" cy="1768475"/>
          </a:xfrm>
          <a:prstGeom prst="rect">
            <a:avLst/>
          </a:prstGeom>
        </p:spPr>
      </p:pic>
      <p:sp>
        <p:nvSpPr>
          <p:cNvPr id="7" name="Object 305"/>
          <p:cNvSpPr txBox="1"/>
          <p:nvPr/>
        </p:nvSpPr>
        <p:spPr>
          <a:xfrm>
            <a:off x="5254625" y="1803391"/>
            <a:ext cx="1682750" cy="914400"/>
          </a:xfrm>
          <a:prstGeom prst="rect">
            <a:avLst/>
          </a:prstGeom>
        </p:spPr>
        <p:txBody>
          <a:bodyPr vert="horz" rtlCol="0" anchor="t" anchorCtr="0">
            <a:noAutofit/>
          </a:bodyPr>
          <a:lstStyle/>
          <a:p>
            <a:pPr algn="ctr" defTabSz="457200"/>
            <a:r>
              <a:rPr lang="en-US" altLang="zh-CN" sz="6000" b="1" spc="-123" dirty="0">
                <a:solidFill>
                  <a:srgbClr val="175F8B"/>
                </a:solidFill>
                <a:latin typeface="微软雅黑" panose="020B0503020204020204" pitchFamily="34" charset="-122"/>
                <a:ea typeface="微软雅黑" panose="020B0503020204020204" pitchFamily="34" charset="-122"/>
              </a:rPr>
              <a:t>03</a:t>
            </a:r>
            <a:endParaRPr lang="zh-CN" altLang="en-US" sz="900" b="1" dirty="0">
              <a:solidFill>
                <a:srgbClr val="175F8B"/>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21</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4400" spc="300">
                <a:latin typeface="+mj-lt"/>
                <a:ea typeface="+mj-ea"/>
                <a:cs typeface="+mj-cs"/>
                <a:sym typeface="+mn-ea"/>
              </a:rPr>
              <a:t>调用</a:t>
            </a:r>
            <a:r>
              <a:rPr lang="en-US" altLang="zh-CN" sz="4400" spc="300">
                <a:latin typeface="+mj-lt"/>
                <a:ea typeface="+mj-ea"/>
                <a:cs typeface="+mj-cs"/>
                <a:sym typeface="+mn-ea"/>
              </a:rPr>
              <a:t>__destruct</a:t>
            </a:r>
            <a:r>
              <a:rPr lang="zh-CN" altLang="en-US" sz="4400" spc="300">
                <a:latin typeface="+mj-lt"/>
                <a:ea typeface="+mj-ea"/>
                <a:cs typeface="+mj-cs"/>
                <a:sym typeface="+mn-ea"/>
              </a:rPr>
              <a:t>删除文件</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22</a:t>
            </a:fld>
            <a:endParaRPr lang="zh-CN" altLang="en-US"/>
          </a:p>
        </p:txBody>
      </p:sp>
      <p:pic>
        <p:nvPicPr>
          <p:cNvPr id="5" name="图片 4" descr="upload_post_object_v2_444207186"/>
          <p:cNvPicPr>
            <a:picLocks noChangeAspect="1"/>
          </p:cNvPicPr>
          <p:nvPr/>
        </p:nvPicPr>
        <p:blipFill>
          <a:blip r:embed="rId2"/>
          <a:stretch>
            <a:fillRect/>
          </a:stretch>
        </p:blipFill>
        <p:spPr>
          <a:xfrm>
            <a:off x="950219" y="1184891"/>
            <a:ext cx="7630504" cy="4140944"/>
          </a:xfrm>
          <a:prstGeom prst="rect">
            <a:avLst/>
          </a:prstGeom>
        </p:spPr>
      </p:pic>
      <p:pic>
        <p:nvPicPr>
          <p:cNvPr id="8" name="图片 7" descr="upload_post_object_v2_849306505"/>
          <p:cNvPicPr>
            <a:picLocks noChangeAspect="1"/>
          </p:cNvPicPr>
          <p:nvPr/>
        </p:nvPicPr>
        <p:blipFill>
          <a:blip r:embed="rId3"/>
          <a:srcRect l="2632" b="54286"/>
          <a:stretch>
            <a:fillRect/>
          </a:stretch>
        </p:blipFill>
        <p:spPr>
          <a:xfrm>
            <a:off x="950201" y="5490598"/>
            <a:ext cx="7630530" cy="86774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4400" spc="300">
                <a:latin typeface="+mj-lt"/>
                <a:ea typeface="+mj-ea"/>
                <a:cs typeface="+mj-cs"/>
                <a:sym typeface="+mn-ea"/>
              </a:rPr>
              <a:t>调用</a:t>
            </a:r>
            <a:r>
              <a:rPr lang="en-US" altLang="zh-CN" sz="4400" spc="300">
                <a:latin typeface="+mj-lt"/>
                <a:ea typeface="+mj-ea"/>
                <a:cs typeface="+mj-cs"/>
                <a:sym typeface="+mn-ea"/>
              </a:rPr>
              <a:t>__destruct</a:t>
            </a:r>
            <a:r>
              <a:rPr lang="zh-CN" altLang="en-US" sz="4400" spc="300">
                <a:latin typeface="+mj-lt"/>
                <a:ea typeface="+mj-ea"/>
                <a:cs typeface="+mj-cs"/>
                <a:sym typeface="+mn-ea"/>
              </a:rPr>
              <a:t>删除文件</a:t>
            </a:r>
          </a:p>
        </p:txBody>
      </p:sp>
      <p:sp>
        <p:nvSpPr>
          <p:cNvPr id="3" name="文本占位符 2"/>
          <p:cNvSpPr>
            <a:spLocks noGrp="1"/>
          </p:cNvSpPr>
          <p:nvPr>
            <p:ph type="body" sz="quarter" idx="14"/>
          </p:nvPr>
        </p:nvSpPr>
        <p:spPr/>
        <p:txBody>
          <a:bodyPr/>
          <a:lstStyle/>
          <a:p>
            <a:endParaRPr lang="zh-CN" altLang="en-US"/>
          </a:p>
        </p:txBody>
      </p:sp>
      <p:sp>
        <p:nvSpPr>
          <p:cNvPr id="4" name="灯片编号占位符 3"/>
          <p:cNvSpPr>
            <a:spLocks noGrp="1"/>
          </p:cNvSpPr>
          <p:nvPr>
            <p:ph type="sldNum" sz="quarter" idx="4"/>
          </p:nvPr>
        </p:nvSpPr>
        <p:spPr/>
        <p:txBody>
          <a:bodyPr/>
          <a:lstStyle/>
          <a:p>
            <a:fld id="{548644C6-89F0-466C-949F-E70AD72679A8}" type="slidenum">
              <a:rPr lang="zh-CN" altLang="en-US" smtClean="0"/>
              <a:t>23</a:t>
            </a:fld>
            <a:endParaRPr lang="zh-CN" altLang="en-US"/>
          </a:p>
        </p:txBody>
      </p:sp>
      <p:pic>
        <p:nvPicPr>
          <p:cNvPr id="6" name="图片 5" descr="upload_post_object_v2_175081868"/>
          <p:cNvPicPr>
            <a:picLocks noChangeAspect="1"/>
          </p:cNvPicPr>
          <p:nvPr/>
        </p:nvPicPr>
        <p:blipFill>
          <a:blip r:embed="rId2"/>
          <a:stretch>
            <a:fillRect/>
          </a:stretch>
        </p:blipFill>
        <p:spPr>
          <a:xfrm>
            <a:off x="277008" y="1624969"/>
            <a:ext cx="5765682" cy="4033653"/>
          </a:xfrm>
          <a:prstGeom prst="rect">
            <a:avLst/>
          </a:prstGeom>
        </p:spPr>
      </p:pic>
      <p:pic>
        <p:nvPicPr>
          <p:cNvPr id="7" name="图片 6" descr="upload_post_object_v2_283834747"/>
          <p:cNvPicPr>
            <a:picLocks noChangeAspect="1"/>
          </p:cNvPicPr>
          <p:nvPr/>
        </p:nvPicPr>
        <p:blipFill>
          <a:blip r:embed="rId3"/>
          <a:srcRect r="8318"/>
          <a:stretch>
            <a:fillRect/>
          </a:stretch>
        </p:blipFill>
        <p:spPr>
          <a:xfrm>
            <a:off x="6403046" y="1787710"/>
            <a:ext cx="5637814" cy="3522181"/>
          </a:xfrm>
          <a:prstGeom prst="rect">
            <a:avLst/>
          </a:prstGeom>
        </p:spPr>
      </p:pic>
      <p:sp>
        <p:nvSpPr>
          <p:cNvPr id="9" name="右箭头 8"/>
          <p:cNvSpPr/>
          <p:nvPr userDrawn="1"/>
        </p:nvSpPr>
        <p:spPr>
          <a:xfrm>
            <a:off x="5832423" y="3250055"/>
            <a:ext cx="612698" cy="514666"/>
          </a:xfrm>
          <a:prstGeom prst="rightArrow">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000000"/>
              </a:solidFill>
            </a:endParaRPr>
          </a:p>
        </p:txBody>
      </p:sp>
      <p:cxnSp>
        <p:nvCxnSpPr>
          <p:cNvPr id="10" name="直接连接符 9"/>
          <p:cNvCxnSpPr>
            <a:stCxn id="6" idx="1"/>
          </p:cNvCxnSpPr>
          <p:nvPr userDrawn="1"/>
        </p:nvCxnSpPr>
        <p:spPr>
          <a:xfrm>
            <a:off x="277008" y="3641796"/>
            <a:ext cx="955809" cy="1"/>
          </a:xfrm>
          <a:prstGeom prst="line">
            <a:avLst/>
          </a:prstGeom>
          <a:ln w="38100" cap="flat" cmpd="sng" algn="ctr">
            <a:solidFill>
              <a:srgbClr val="FF0000">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spc="300" dirty="0">
                <a:latin typeface="微软雅黑" panose="020B0503020204020204" pitchFamily="34" charset="-122"/>
                <a:ea typeface="微软雅黑" panose="020B0503020204020204" pitchFamily="34" charset="-122"/>
              </a:rPr>
              <a:t>漏洞防范</a:t>
            </a:r>
            <a:endParaRPr lang="zh-CN" altLang="en-US" sz="4000" dirty="0"/>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24</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4</a:t>
            </a:r>
            <a:endParaRPr lang="zh-CN" altLang="en-US" sz="10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PHP</a:t>
            </a:r>
            <a:r>
              <a:rPr lang="zh-CN" altLang="en-US" dirty="0"/>
              <a:t>反序列化漏洞防范</a:t>
            </a:r>
          </a:p>
        </p:txBody>
      </p:sp>
      <p:sp>
        <p:nvSpPr>
          <p:cNvPr id="3" name="文本占位符 2"/>
          <p:cNvSpPr>
            <a:spLocks noGrp="1"/>
          </p:cNvSpPr>
          <p:nvPr>
            <p:ph type="body" sz="quarter" idx="14"/>
          </p:nvPr>
        </p:nvSpPr>
        <p:spPr>
          <a:xfrm>
            <a:off x="892377" y="1480343"/>
            <a:ext cx="10337663" cy="2625495"/>
          </a:xfrm>
        </p:spPr>
        <p:txBody>
          <a:bodyPr/>
          <a:lstStyle/>
          <a:p>
            <a:pPr marL="0" lvl="0" indent="0">
              <a:buNone/>
            </a:pPr>
            <a:r>
              <a:rPr lang="zh-CN" altLang="en-US" dirty="0"/>
              <a:t>对序列化数据进行过滤</a:t>
            </a:r>
          </a:p>
          <a:p>
            <a:pPr marL="0" lvl="0" indent="0">
              <a:buNone/>
            </a:pPr>
            <a:endParaRPr lang="zh-CN" altLang="en-US" dirty="0"/>
          </a:p>
          <a:p>
            <a:pPr marL="457200" lvl="1" indent="0" algn="l">
              <a:buNone/>
            </a:pPr>
            <a:r>
              <a:rPr lang="zh-CN" altLang="en-US" dirty="0">
                <a:sym typeface="+mn-ea"/>
              </a:rPr>
              <a:t>			</a:t>
            </a:r>
          </a:p>
          <a:p>
            <a:pPr marL="457200" lvl="1" indent="0" algn="l">
              <a:buNone/>
            </a:pPr>
            <a:endParaRPr lang="zh-CN" altLang="en-US" dirty="0">
              <a:sym typeface="+mn-ea"/>
            </a:endParaRPr>
          </a:p>
          <a:p>
            <a:pPr marL="457200" lvl="1" indent="0" algn="l">
              <a:buNone/>
            </a:pPr>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t>25</a:t>
            </a:fld>
            <a:endParaRPr lang="zh-CN" altLang="en-US"/>
          </a:p>
        </p:txBody>
      </p:sp>
      <p:pic>
        <p:nvPicPr>
          <p:cNvPr id="9" name="图片 8" descr="upload_post_object_v2_101382536"/>
          <p:cNvPicPr>
            <a:picLocks noChangeAspect="1"/>
          </p:cNvPicPr>
          <p:nvPr/>
        </p:nvPicPr>
        <p:blipFill>
          <a:blip r:embed="rId2"/>
          <a:stretch>
            <a:fillRect/>
          </a:stretch>
        </p:blipFill>
        <p:spPr>
          <a:xfrm>
            <a:off x="994464" y="2323593"/>
            <a:ext cx="4963461" cy="1782247"/>
          </a:xfrm>
          <a:prstGeom prst="rect">
            <a:avLst/>
          </a:prstGeom>
        </p:spPr>
      </p:pic>
      <p:pic>
        <p:nvPicPr>
          <p:cNvPr id="10" name="图片 9" descr="upload_post_object_v2_593646407"/>
          <p:cNvPicPr>
            <a:picLocks noChangeAspect="1"/>
          </p:cNvPicPr>
          <p:nvPr/>
        </p:nvPicPr>
        <p:blipFill>
          <a:blip r:embed="rId3"/>
          <a:stretch>
            <a:fillRect/>
          </a:stretch>
        </p:blipFill>
        <p:spPr>
          <a:xfrm>
            <a:off x="6529218" y="2323647"/>
            <a:ext cx="4085026" cy="1782193"/>
          </a:xfrm>
          <a:prstGeom prst="rect">
            <a:avLst/>
          </a:prstGeom>
        </p:spPr>
      </p:pic>
      <p:cxnSp>
        <p:nvCxnSpPr>
          <p:cNvPr id="11" name="直接连接符 10"/>
          <p:cNvCxnSpPr/>
          <p:nvPr userDrawn="1"/>
        </p:nvCxnSpPr>
        <p:spPr>
          <a:xfrm>
            <a:off x="6061236" y="2301720"/>
            <a:ext cx="0" cy="4278372"/>
          </a:xfrm>
          <a:prstGeom prst="line">
            <a:avLst/>
          </a:prstGeom>
          <a:ln w="19050" cap="flat" cmpd="sng" algn="ctr">
            <a:solidFill>
              <a:srgbClr val="A6A6A6">
                <a:alpha val="100000"/>
              </a:srgbClr>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12" name="文本框 11"/>
          <p:cNvSpPr txBox="1"/>
          <p:nvPr userDrawn="1"/>
        </p:nvSpPr>
        <p:spPr>
          <a:xfrm>
            <a:off x="2316209" y="4256069"/>
            <a:ext cx="1783080" cy="368300"/>
          </a:xfrm>
          <a:prstGeom prst="rect">
            <a:avLst/>
          </a:prstGeom>
        </p:spPr>
        <p:txBody>
          <a:bodyPr wrap="none" rtlCol="0">
            <a:spAutoFit/>
          </a:bodyPr>
          <a:lstStyle/>
          <a:p>
            <a:r>
              <a:rPr lang="zh-CN" altLang="en-US"/>
              <a:t>使用白名单机制</a:t>
            </a:r>
          </a:p>
        </p:txBody>
      </p:sp>
      <p:sp>
        <p:nvSpPr>
          <p:cNvPr id="13" name="文本框 12"/>
          <p:cNvSpPr txBox="1"/>
          <p:nvPr userDrawn="1"/>
        </p:nvSpPr>
        <p:spPr>
          <a:xfrm>
            <a:off x="7680146" y="4256027"/>
            <a:ext cx="1783080" cy="368300"/>
          </a:xfrm>
          <a:prstGeom prst="rect">
            <a:avLst/>
          </a:prstGeom>
        </p:spPr>
        <p:txBody>
          <a:bodyPr wrap="none" rtlCol="0">
            <a:spAutoFit/>
          </a:bodyPr>
          <a:lstStyle/>
          <a:p>
            <a:r>
              <a:rPr lang="zh-CN" altLang="en-US"/>
              <a:t>使用正则表达式</a:t>
            </a:r>
          </a:p>
        </p:txBody>
      </p:sp>
      <p:sp>
        <p:nvSpPr>
          <p:cNvPr id="14" name="文本框 13"/>
          <p:cNvSpPr txBox="1"/>
          <p:nvPr userDrawn="1"/>
        </p:nvSpPr>
        <p:spPr>
          <a:xfrm>
            <a:off x="994464" y="4824571"/>
            <a:ext cx="4579922" cy="645160"/>
          </a:xfrm>
          <a:prstGeom prst="rect">
            <a:avLst/>
          </a:prstGeom>
        </p:spPr>
        <p:txBody>
          <a:bodyPr wrap="square" rtlCol="0">
            <a:noAutofit/>
          </a:bodyPr>
          <a:lstStyle/>
          <a:p>
            <a:r>
              <a:rPr lang="zh-CN" altLang="en-US" sz="1600" b="1" dirty="0">
                <a:latin typeface="+mn-ea"/>
                <a:cs typeface="黑体" charset="0"/>
              </a:rPr>
              <a:t>    </a:t>
            </a:r>
            <a:r>
              <a:rPr lang="zh-CN" altLang="en-US" b="1" dirty="0">
                <a:latin typeface="+mn-ea"/>
                <a:cs typeface="黑体" charset="0"/>
              </a:rPr>
              <a:t>维护一个白名单，检查序列化数据的类名参数，只允许对白名单内的类反序列化。如果序列化数据不是白名单中的类，则报错。</a:t>
            </a:r>
          </a:p>
        </p:txBody>
      </p:sp>
      <p:sp>
        <p:nvSpPr>
          <p:cNvPr id="15" name="文本框 14"/>
          <p:cNvSpPr txBox="1"/>
          <p:nvPr userDrawn="1"/>
        </p:nvSpPr>
        <p:spPr>
          <a:xfrm>
            <a:off x="6529170" y="4824574"/>
            <a:ext cx="3769506" cy="645168"/>
          </a:xfrm>
          <a:prstGeom prst="rect">
            <a:avLst/>
          </a:prstGeom>
        </p:spPr>
        <p:txBody>
          <a:bodyPr wrap="square" rtlCol="0">
            <a:noAutofit/>
          </a:bodyPr>
          <a:lstStyle/>
          <a:p>
            <a:r>
              <a:rPr lang="zh-CN" altLang="en-US" sz="1600" b="1" dirty="0">
                <a:latin typeface="微软雅黑" panose="020B0503020204020204" pitchFamily="34" charset="-122"/>
                <a:ea typeface="微软雅黑" panose="020B0503020204020204" pitchFamily="34" charset="-122"/>
                <a:cs typeface="黑体" charset="0"/>
              </a:rPr>
              <a:t>    </a:t>
            </a:r>
            <a:r>
              <a:rPr lang="zh-CN" altLang="en-US" b="1" dirty="0">
                <a:latin typeface="微软雅黑" panose="020B0503020204020204" pitchFamily="34" charset="-122"/>
                <a:ea typeface="微软雅黑" panose="020B0503020204020204" pitchFamily="34" charset="-122"/>
                <a:cs typeface="黑体" charset="0"/>
                <a:sym typeface="+mn-ea"/>
              </a:rPr>
              <a:t>检查序列化数据的类名参数，替换为特定格式参数</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sym typeface="+mn-ea"/>
              </a:rPr>
              <a:t>PHP</a:t>
            </a:r>
            <a:r>
              <a:rPr lang="zh-CN" altLang="en-US" dirty="0">
                <a:sym typeface="+mn-ea"/>
              </a:rPr>
              <a:t>反序列化漏洞防范</a:t>
            </a:r>
            <a:endParaRPr lang="zh-CN" altLang="en-US" b="0" dirty="0">
              <a:sym typeface="+mn-ea"/>
            </a:endParaRPr>
          </a:p>
        </p:txBody>
      </p:sp>
      <p:sp>
        <p:nvSpPr>
          <p:cNvPr id="7" name="灯片编号占位符 6"/>
          <p:cNvSpPr>
            <a:spLocks noGrp="1"/>
          </p:cNvSpPr>
          <p:nvPr>
            <p:ph type="sldNum" sz="quarter" idx="4"/>
          </p:nvPr>
        </p:nvSpPr>
        <p:spPr/>
        <p:txBody>
          <a:bodyPr/>
          <a:lstStyle/>
          <a:p>
            <a:fld id="{548644C6-89F0-466C-949F-E70AD72679A8}" type="slidenum">
              <a:rPr lang="zh-CN" altLang="en-US" smtClean="0"/>
              <a:t>26</a:t>
            </a:fld>
            <a:endParaRPr lang="zh-CN" altLang="en-US"/>
          </a:p>
        </p:txBody>
      </p:sp>
      <p:sp>
        <p:nvSpPr>
          <p:cNvPr id="8" name="文本框 7"/>
          <p:cNvSpPr txBox="1"/>
          <p:nvPr/>
        </p:nvSpPr>
        <p:spPr>
          <a:xfrm>
            <a:off x="892377" y="1317391"/>
            <a:ext cx="10186171" cy="4749165"/>
          </a:xfrm>
          <a:prstGeom prst="rect">
            <a:avLst/>
          </a:prstGeom>
          <a:noFill/>
        </p:spPr>
        <p:txBody>
          <a:bodyPr wrap="square" rtlCol="0" anchor="t">
            <a:noAutofit/>
          </a:bodyPr>
          <a:lstStyle/>
          <a:p>
            <a:pPr lvl="0" indent="0" algn="l">
              <a:lnSpc>
                <a:spcPct val="130000"/>
              </a:lnSpc>
              <a:spcBef>
                <a:spcPts val="500"/>
              </a:spcBef>
              <a:buClr>
                <a:srgbClr val="92D050"/>
              </a:buClr>
              <a:buNone/>
            </a:pPr>
            <a:r>
              <a:rPr lang="zh-CN" sz="2400" b="1" spc="300" dirty="0">
                <a:solidFill>
                  <a:srgbClr val="111111"/>
                </a:solidFill>
                <a:ea typeface="-apple-system"/>
                <a:sym typeface="+mn-ea"/>
              </a:rPr>
              <a:t>对序列化</a:t>
            </a:r>
            <a:r>
              <a:rPr lang="zh-CN" altLang="en-US" sz="2400" b="1" spc="300" dirty="0">
                <a:solidFill>
                  <a:srgbClr val="111111"/>
                </a:solidFill>
                <a:ea typeface="-apple-system"/>
                <a:sym typeface="+mn-ea"/>
              </a:rPr>
              <a:t>数据</a:t>
            </a:r>
            <a:r>
              <a:rPr lang="zh-CN" sz="2400" b="1" spc="300" dirty="0">
                <a:solidFill>
                  <a:srgbClr val="111111"/>
                </a:solidFill>
                <a:ea typeface="-apple-system"/>
                <a:sym typeface="+mn-ea"/>
              </a:rPr>
              <a:t>签名，防止篡改</a:t>
            </a:r>
          </a:p>
          <a:p>
            <a:pPr lvl="0" indent="0" algn="l">
              <a:lnSpc>
                <a:spcPct val="130000"/>
              </a:lnSpc>
              <a:spcBef>
                <a:spcPts val="500"/>
              </a:spcBef>
              <a:buClr>
                <a:srgbClr val="92D050"/>
              </a:buClr>
              <a:buNone/>
            </a:pPr>
            <a:endParaRPr lang="zh-CN" altLang="en-US" dirty="0"/>
          </a:p>
          <a:p>
            <a:pPr lvl="0" indent="0" algn="l">
              <a:lnSpc>
                <a:spcPct val="100000"/>
              </a:lnSpc>
              <a:spcBef>
                <a:spcPts val="1000"/>
              </a:spcBef>
              <a:buClr>
                <a:srgbClr val="92D050"/>
              </a:buClr>
              <a:buFont typeface="Wingdings" panose="05000000000000000000" pitchFamily="2" charset="2"/>
              <a:buNone/>
            </a:pPr>
            <a:endParaRPr lang="zh-CN" sz="2400" b="1" dirty="0">
              <a:solidFill>
                <a:srgbClr val="111111"/>
              </a:solidFill>
              <a:ea typeface="-apple-system"/>
              <a:sym typeface="+mn-ea"/>
            </a:endParaRPr>
          </a:p>
          <a:p>
            <a:pPr lvl="0" indent="0" algn="l">
              <a:lnSpc>
                <a:spcPct val="100000"/>
              </a:lnSpc>
              <a:spcBef>
                <a:spcPts val="1000"/>
              </a:spcBef>
              <a:buClr>
                <a:srgbClr val="92D050"/>
              </a:buClr>
              <a:buFont typeface="Wingdings" panose="05000000000000000000" pitchFamily="2" charset="2"/>
              <a:buNone/>
            </a:pPr>
            <a:endParaRPr lang="zh-CN" sz="2400" b="1" dirty="0">
              <a:solidFill>
                <a:srgbClr val="111111"/>
              </a:solidFill>
              <a:ea typeface="-apple-system"/>
              <a:sym typeface="+mn-ea"/>
            </a:endParaRPr>
          </a:p>
          <a:p>
            <a:pPr lvl="0" indent="0" algn="l">
              <a:lnSpc>
                <a:spcPct val="100000"/>
              </a:lnSpc>
              <a:spcBef>
                <a:spcPts val="1000"/>
              </a:spcBef>
              <a:buClr>
                <a:srgbClr val="92D050"/>
              </a:buClr>
              <a:buFont typeface="Wingdings" panose="05000000000000000000" pitchFamily="2" charset="2"/>
              <a:buNone/>
            </a:pPr>
            <a:endParaRPr lang="zh-CN" sz="2400" b="1" dirty="0">
              <a:solidFill>
                <a:srgbClr val="111111"/>
              </a:solidFill>
              <a:ea typeface="-apple-system"/>
              <a:sym typeface="+mn-ea"/>
            </a:endParaRPr>
          </a:p>
          <a:p>
            <a:pPr lvl="0" indent="0" algn="l">
              <a:lnSpc>
                <a:spcPct val="100000"/>
              </a:lnSpc>
              <a:spcBef>
                <a:spcPts val="1000"/>
              </a:spcBef>
              <a:buClr>
                <a:srgbClr val="92D050"/>
              </a:buClr>
              <a:buFont typeface="Wingdings" panose="05000000000000000000" pitchFamily="2" charset="2"/>
              <a:buNone/>
            </a:pPr>
            <a:endParaRPr lang="zh-CN" sz="2400" b="1" dirty="0">
              <a:solidFill>
                <a:srgbClr val="111111"/>
              </a:solidFill>
              <a:ea typeface="-apple-system"/>
              <a:sym typeface="+mn-ea"/>
            </a:endParaRPr>
          </a:p>
          <a:p>
            <a:pPr lvl="0" indent="0" algn="l">
              <a:lnSpc>
                <a:spcPct val="100000"/>
              </a:lnSpc>
              <a:spcBef>
                <a:spcPts val="1000"/>
              </a:spcBef>
              <a:buClr>
                <a:srgbClr val="92D050"/>
              </a:buClr>
              <a:buFont typeface="Wingdings" panose="05000000000000000000" pitchFamily="2" charset="2"/>
              <a:buNone/>
            </a:pPr>
            <a:endParaRPr lang="zh-CN" sz="2400" b="1" dirty="0">
              <a:solidFill>
                <a:srgbClr val="111111"/>
              </a:solidFill>
              <a:ea typeface="-apple-system"/>
              <a:sym typeface="+mn-ea"/>
            </a:endParaRPr>
          </a:p>
          <a:p>
            <a:pPr lvl="0" indent="0" algn="l">
              <a:lnSpc>
                <a:spcPct val="100000"/>
              </a:lnSpc>
              <a:spcBef>
                <a:spcPts val="1000"/>
              </a:spcBef>
              <a:buClr>
                <a:srgbClr val="92D050"/>
              </a:buClr>
              <a:buFont typeface="Wingdings" panose="05000000000000000000" pitchFamily="2" charset="2"/>
              <a:buNone/>
            </a:pPr>
            <a:endParaRPr lang="zh-CN" sz="2400" b="1" dirty="0">
              <a:solidFill>
                <a:srgbClr val="111111"/>
              </a:solidFill>
              <a:ea typeface="-apple-system"/>
              <a:sym typeface="+mn-ea"/>
            </a:endParaRPr>
          </a:p>
          <a:p>
            <a:pPr lvl="0" indent="0" algn="l">
              <a:lnSpc>
                <a:spcPct val="100000"/>
              </a:lnSpc>
              <a:spcBef>
                <a:spcPts val="1000"/>
              </a:spcBef>
              <a:buClr>
                <a:srgbClr val="92D050"/>
              </a:buClr>
              <a:buFont typeface="Wingdings" panose="05000000000000000000" pitchFamily="2" charset="2"/>
              <a:buNone/>
            </a:pPr>
            <a:endParaRPr lang="zh-CN" altLang="en-US" dirty="0"/>
          </a:p>
        </p:txBody>
      </p:sp>
      <p:pic>
        <p:nvPicPr>
          <p:cNvPr id="9" name="图片 8" descr="upload_post_object_v2_938845112"/>
          <p:cNvPicPr>
            <a:picLocks noChangeAspect="1"/>
          </p:cNvPicPr>
          <p:nvPr/>
        </p:nvPicPr>
        <p:blipFill>
          <a:blip r:embed="rId3"/>
          <a:stretch>
            <a:fillRect/>
          </a:stretch>
        </p:blipFill>
        <p:spPr>
          <a:xfrm>
            <a:off x="945612" y="1859625"/>
            <a:ext cx="10079701" cy="390961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sym typeface="+mn-ea"/>
              </a:rPr>
              <a:t>PHP</a:t>
            </a:r>
            <a:r>
              <a:rPr lang="zh-CN" altLang="en-US" dirty="0">
                <a:sym typeface="+mn-ea"/>
              </a:rPr>
              <a:t>反序列化漏洞防范</a:t>
            </a:r>
            <a:endParaRPr lang="zh-CN" altLang="en-US" b="0" dirty="0">
              <a:sym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27</a:t>
            </a:fld>
            <a:endParaRPr lang="zh-CN" altLang="en-US"/>
          </a:p>
        </p:txBody>
      </p:sp>
      <p:sp>
        <p:nvSpPr>
          <p:cNvPr id="6" name="文本框 5"/>
          <p:cNvSpPr txBox="1"/>
          <p:nvPr/>
        </p:nvSpPr>
        <p:spPr>
          <a:xfrm>
            <a:off x="892377" y="1450014"/>
            <a:ext cx="10109129" cy="4963468"/>
          </a:xfrm>
          <a:prstGeom prst="rect">
            <a:avLst/>
          </a:prstGeom>
          <a:noFill/>
        </p:spPr>
        <p:txBody>
          <a:bodyPr wrap="square" rtlCol="0" anchor="t">
            <a:noAutofit/>
          </a:bodyPr>
          <a:lstStyle/>
          <a:p>
            <a:pPr indent="0">
              <a:buNone/>
            </a:pPr>
            <a:r>
              <a:rPr lang="zh-CN" altLang="en-US" sz="2400" b="1" spc="300" dirty="0">
                <a:solidFill>
                  <a:srgbClr val="111111"/>
                </a:solidFill>
                <a:latin typeface="+mj-ea"/>
                <a:ea typeface="+mj-ea"/>
                <a:sym typeface="+mn-ea"/>
              </a:rPr>
              <a:t>使用更高版本的</a:t>
            </a:r>
            <a:r>
              <a:rPr lang="en-US" altLang="zh-CN" sz="2400" b="1" spc="300" dirty="0">
                <a:solidFill>
                  <a:srgbClr val="111111"/>
                </a:solidFill>
                <a:latin typeface="+mj-ea"/>
                <a:ea typeface="+mj-ea"/>
                <a:sym typeface="+mn-ea"/>
              </a:rPr>
              <a:t>PHP</a:t>
            </a:r>
          </a:p>
          <a:p>
            <a:pPr marL="285750" indent="-285750">
              <a:buChar char="•"/>
            </a:pPr>
            <a:r>
              <a:rPr lang="en-US" altLang="zh-CN" b="1" spc="300" dirty="0">
                <a:solidFill>
                  <a:srgbClr val="111111"/>
                </a:solidFill>
                <a:latin typeface="+mj-ea"/>
                <a:ea typeface="+mj-ea"/>
                <a:cs typeface="Times New Roman" panose="02020603050405020304" charset="0"/>
              </a:rPr>
              <a:t>PHP&lt;=5.6.30</a:t>
            </a:r>
            <a:r>
              <a:rPr lang="zh-CN" altLang="en-US" b="1" spc="300" dirty="0">
                <a:solidFill>
                  <a:srgbClr val="111111"/>
                </a:solidFill>
                <a:latin typeface="+mj-ea"/>
                <a:ea typeface="+mj-ea"/>
                <a:cs typeface="Times New Roman" panose="02020603050405020304" charset="0"/>
              </a:rPr>
              <a:t>：</a:t>
            </a:r>
          </a:p>
          <a:p>
            <a:pPr indent="0">
              <a:buNone/>
            </a:pPr>
            <a:r>
              <a:rPr lang="en-US" altLang="zh-CN" b="1" spc="300" dirty="0">
                <a:solidFill>
                  <a:srgbClr val="111111"/>
                </a:solidFill>
                <a:latin typeface="+mj-ea"/>
                <a:ea typeface="+mj-ea"/>
                <a:cs typeface="宋体" charset="0"/>
              </a:rPr>
              <a:t>    PHP</a:t>
            </a:r>
            <a:r>
              <a:rPr lang="zh-CN" altLang="en-US" b="1" spc="300" dirty="0">
                <a:solidFill>
                  <a:srgbClr val="111111"/>
                </a:solidFill>
                <a:latin typeface="+mj-ea"/>
                <a:ea typeface="+mj-ea"/>
                <a:cs typeface="宋体" charset="0"/>
              </a:rPr>
              <a:t>没有提供任何内置的方法来防止反序列化漏洞，只能通过自定义函数或 类                 </a:t>
            </a:r>
            <a:r>
              <a:rPr lang="zh-CN" altLang="en-US" b="1" spc="300" dirty="0">
                <a:solidFill>
                  <a:srgbClr val="111111"/>
                </a:solidFill>
                <a:latin typeface="+mj-ea"/>
                <a:ea typeface="+mj-ea"/>
                <a:cs typeface="宋体" charset="0"/>
                <a:sym typeface="+mn-ea"/>
              </a:rPr>
              <a:t>来实现安全的反序列化。</a:t>
            </a:r>
            <a:r>
              <a:rPr lang="zh-CN" altLang="en-US" b="1" spc="300" dirty="0">
                <a:solidFill>
                  <a:srgbClr val="111111"/>
                </a:solidFill>
                <a:latin typeface="+mj-ea"/>
                <a:ea typeface="+mj-ea"/>
                <a:cs typeface="宋体" charset="0"/>
              </a:rPr>
              <a:t>           </a:t>
            </a:r>
          </a:p>
          <a:p>
            <a:pPr indent="0">
              <a:buNone/>
            </a:pPr>
            <a:r>
              <a:rPr lang="zh-CN" altLang="en-US" b="1" spc="300" dirty="0">
                <a:solidFill>
                  <a:srgbClr val="111111"/>
                </a:solidFill>
                <a:latin typeface="+mj-ea"/>
                <a:ea typeface="+mj-ea"/>
                <a:cs typeface="宋体" charset="0"/>
              </a:rPr>
              <a:t>    例如，使用</a:t>
            </a:r>
            <a:r>
              <a:rPr lang="en-US" altLang="zh-CN" b="1" spc="300" dirty="0">
                <a:solidFill>
                  <a:srgbClr val="111111"/>
                </a:solidFill>
                <a:latin typeface="+mj-ea"/>
                <a:ea typeface="+mj-ea"/>
                <a:cs typeface="宋体" charset="0"/>
              </a:rPr>
              <a:t>__wakeup()</a:t>
            </a:r>
            <a:r>
              <a:rPr lang="zh-CN" altLang="en-US" b="1" spc="300" dirty="0">
                <a:solidFill>
                  <a:srgbClr val="111111"/>
                </a:solidFill>
                <a:latin typeface="+mj-ea"/>
                <a:ea typeface="+mj-ea"/>
                <a:cs typeface="宋体" charset="0"/>
              </a:rPr>
              <a:t>魔术方法来检测反序列化的对象是否合法。</a:t>
            </a:r>
          </a:p>
          <a:p>
            <a:pPr indent="0">
              <a:buNone/>
            </a:pPr>
            <a:endParaRPr lang="zh-CN" altLang="en-US" sz="2200" dirty="0">
              <a:solidFill>
                <a:schemeClr val="bg1">
                  <a:lumMod val="50000"/>
                </a:schemeClr>
              </a:solidFill>
              <a:latin typeface="+mj-ea"/>
              <a:ea typeface="+mj-ea"/>
            </a:endParaRPr>
          </a:p>
          <a:p>
            <a:pPr marL="285750" indent="-285750">
              <a:buChar char="•"/>
            </a:pPr>
            <a:r>
              <a:rPr lang="en-US" altLang="zh-CN" b="1" spc="300" dirty="0">
                <a:solidFill>
                  <a:srgbClr val="111111"/>
                </a:solidFill>
                <a:latin typeface="+mj-ea"/>
                <a:ea typeface="+mj-ea"/>
                <a:cs typeface="Times New Roman" panose="02020603050405020304" charset="0"/>
              </a:rPr>
              <a:t>PHP==7.0.0</a:t>
            </a:r>
            <a:r>
              <a:rPr lang="zh-CN" altLang="en-US" b="1" spc="300" dirty="0">
                <a:solidFill>
                  <a:srgbClr val="111111"/>
                </a:solidFill>
                <a:latin typeface="+mj-ea"/>
                <a:ea typeface="+mj-ea"/>
                <a:cs typeface="Times New Roman" panose="02020603050405020304" charset="0"/>
              </a:rPr>
              <a:t>：</a:t>
            </a:r>
          </a:p>
          <a:p>
            <a:pPr indent="0">
              <a:buNone/>
            </a:pPr>
            <a:r>
              <a:rPr lang="en-US" altLang="zh-CN" b="1" spc="300" dirty="0">
                <a:solidFill>
                  <a:srgbClr val="111111"/>
                </a:solidFill>
                <a:latin typeface="+mj-ea"/>
                <a:ea typeface="+mj-ea"/>
                <a:cs typeface="宋体" charset="0"/>
              </a:rPr>
              <a:t>    PHP</a:t>
            </a:r>
            <a:r>
              <a:rPr lang="zh-CN" altLang="en-US" b="1" spc="300" dirty="0">
                <a:solidFill>
                  <a:srgbClr val="111111"/>
                </a:solidFill>
                <a:latin typeface="+mj-ea"/>
                <a:ea typeface="+mj-ea"/>
                <a:cs typeface="宋体" charset="0"/>
              </a:rPr>
              <a:t>引入了</a:t>
            </a:r>
            <a:r>
              <a:rPr lang="en-US" altLang="zh-CN" b="1" spc="300" dirty="0" err="1">
                <a:solidFill>
                  <a:srgbClr val="111111"/>
                </a:solidFill>
                <a:latin typeface="+mj-ea"/>
                <a:ea typeface="+mj-ea"/>
                <a:cs typeface="宋体" charset="0"/>
              </a:rPr>
              <a:t>unserialize</a:t>
            </a:r>
            <a:r>
              <a:rPr lang="en-US" altLang="zh-CN" b="1" spc="300" dirty="0">
                <a:solidFill>
                  <a:srgbClr val="111111"/>
                </a:solidFill>
                <a:latin typeface="+mj-ea"/>
                <a:ea typeface="+mj-ea"/>
                <a:cs typeface="宋体" charset="0"/>
              </a:rPr>
              <a:t>()</a:t>
            </a:r>
            <a:r>
              <a:rPr lang="zh-CN" altLang="en-US" b="1" spc="300" dirty="0">
                <a:solidFill>
                  <a:srgbClr val="111111"/>
                </a:solidFill>
                <a:latin typeface="+mj-ea"/>
                <a:ea typeface="+mj-ea"/>
                <a:cs typeface="宋体" charset="0"/>
              </a:rPr>
              <a:t>函数的第二个参数</a:t>
            </a:r>
            <a:r>
              <a:rPr lang="en-US" altLang="zh-CN" b="1" spc="300" dirty="0">
                <a:solidFill>
                  <a:srgbClr val="111111"/>
                </a:solidFill>
                <a:latin typeface="+mj-ea"/>
                <a:ea typeface="+mj-ea"/>
                <a:cs typeface="宋体" charset="0"/>
              </a:rPr>
              <a:t>options</a:t>
            </a:r>
            <a:r>
              <a:rPr lang="zh-CN" altLang="en-US" b="1" spc="300" dirty="0">
                <a:solidFill>
                  <a:srgbClr val="111111"/>
                </a:solidFill>
                <a:latin typeface="+mj-ea"/>
                <a:ea typeface="+mj-ea"/>
                <a:cs typeface="宋体" charset="0"/>
              </a:rPr>
              <a:t>，可以指定允许反序列化的类名，从而防止不受信任的类被反序列化。</a:t>
            </a:r>
          </a:p>
          <a:p>
            <a:pPr indent="0">
              <a:buNone/>
            </a:pPr>
            <a:r>
              <a:rPr lang="zh-CN" altLang="en-US" b="1" spc="300" dirty="0">
                <a:solidFill>
                  <a:srgbClr val="111111"/>
                </a:solidFill>
                <a:latin typeface="+mj-ea"/>
                <a:ea typeface="+mj-ea"/>
                <a:cs typeface="黑体" charset="0"/>
              </a:rPr>
              <a:t>    </a:t>
            </a:r>
            <a:r>
              <a:rPr lang="zh-CN" altLang="en-US" b="1" spc="300" dirty="0">
                <a:solidFill>
                  <a:srgbClr val="111111"/>
                </a:solidFill>
                <a:latin typeface="+mj-ea"/>
                <a:ea typeface="+mj-ea"/>
                <a:cs typeface="宋体" charset="0"/>
              </a:rPr>
              <a:t>例如，使用</a:t>
            </a:r>
            <a:r>
              <a:rPr lang="en-US" altLang="zh-CN" b="1" spc="300" dirty="0">
                <a:solidFill>
                  <a:srgbClr val="111111"/>
                </a:solidFill>
                <a:latin typeface="+mj-ea"/>
                <a:ea typeface="+mj-ea"/>
                <a:cs typeface="Times New Roman" panose="02020603050405020304" charset="0"/>
              </a:rPr>
              <a:t>['</a:t>
            </a:r>
            <a:r>
              <a:rPr lang="en-US" altLang="zh-CN" b="1" spc="300" dirty="0" err="1">
                <a:solidFill>
                  <a:srgbClr val="111111"/>
                </a:solidFill>
                <a:latin typeface="+mj-ea"/>
                <a:ea typeface="+mj-ea"/>
                <a:cs typeface="Times New Roman" panose="02020603050405020304" charset="0"/>
              </a:rPr>
              <a:t>allowed_classes</a:t>
            </a:r>
            <a:r>
              <a:rPr lang="en-US" altLang="zh-CN" b="1" spc="300" dirty="0">
                <a:solidFill>
                  <a:srgbClr val="111111"/>
                </a:solidFill>
                <a:latin typeface="+mj-ea"/>
                <a:ea typeface="+mj-ea"/>
                <a:cs typeface="Times New Roman" panose="02020603050405020304" charset="0"/>
              </a:rPr>
              <a:t>' =&gt; ['Foo']]</a:t>
            </a:r>
            <a:r>
              <a:rPr lang="zh-CN" altLang="en-US" b="1" spc="300" dirty="0">
                <a:solidFill>
                  <a:srgbClr val="111111"/>
                </a:solidFill>
                <a:latin typeface="+mj-ea"/>
                <a:ea typeface="+mj-ea"/>
                <a:cs typeface="宋体" charset="0"/>
              </a:rPr>
              <a:t>来限制反序列化</a:t>
            </a:r>
            <a:r>
              <a:rPr lang="en-US" altLang="zh-CN" b="1" spc="300" dirty="0">
                <a:solidFill>
                  <a:srgbClr val="111111"/>
                </a:solidFill>
                <a:latin typeface="+mj-ea"/>
                <a:ea typeface="+mj-ea"/>
                <a:cs typeface="宋体" charset="0"/>
              </a:rPr>
              <a:t>Foo</a:t>
            </a:r>
            <a:r>
              <a:rPr lang="zh-CN" altLang="en-US" b="1" spc="300" dirty="0">
                <a:solidFill>
                  <a:srgbClr val="111111"/>
                </a:solidFill>
                <a:latin typeface="+mj-ea"/>
                <a:ea typeface="+mj-ea"/>
                <a:cs typeface="宋体" charset="0"/>
              </a:rPr>
              <a:t>类。</a:t>
            </a:r>
          </a:p>
          <a:p>
            <a:pPr indent="0">
              <a:buNone/>
            </a:pPr>
            <a:endParaRPr lang="zh-CN" altLang="en-US" b="1" spc="300" dirty="0">
              <a:solidFill>
                <a:srgbClr val="111111"/>
              </a:solidFill>
              <a:latin typeface="+mj-ea"/>
              <a:ea typeface="+mj-ea"/>
              <a:cs typeface="宋体" charset="0"/>
            </a:endParaRPr>
          </a:p>
          <a:p>
            <a:pPr marL="285750" indent="-285750">
              <a:buChar char="•"/>
            </a:pPr>
            <a:r>
              <a:rPr lang="en-US" altLang="zh-CN" b="1" spc="300" dirty="0">
                <a:solidFill>
                  <a:srgbClr val="111111"/>
                </a:solidFill>
                <a:latin typeface="+mj-ea"/>
                <a:ea typeface="+mj-ea"/>
                <a:cs typeface="Times New Roman" panose="02020603050405020304" charset="0"/>
              </a:rPr>
              <a:t>PHP&gt;=7.4.0</a:t>
            </a:r>
            <a:r>
              <a:rPr lang="zh-CN" altLang="en-US" b="1" spc="300" dirty="0">
                <a:solidFill>
                  <a:srgbClr val="111111"/>
                </a:solidFill>
                <a:latin typeface="+mj-ea"/>
                <a:ea typeface="+mj-ea"/>
                <a:cs typeface="Times New Roman" panose="02020603050405020304" charset="0"/>
              </a:rPr>
              <a:t>：</a:t>
            </a:r>
          </a:p>
          <a:p>
            <a:pPr indent="0">
              <a:buNone/>
            </a:pPr>
            <a:r>
              <a:rPr lang="zh-CN" altLang="en-US" b="1" spc="300" dirty="0">
                <a:solidFill>
                  <a:srgbClr val="111111"/>
                </a:solidFill>
                <a:latin typeface="+mj-ea"/>
                <a:ea typeface="+mj-ea"/>
                <a:cs typeface="Times New Roman" panose="02020603050405020304" charset="0"/>
              </a:rPr>
              <a:t>       </a:t>
            </a:r>
            <a:r>
              <a:rPr lang="en-US" altLang="zh-CN" b="1" spc="300" dirty="0">
                <a:solidFill>
                  <a:srgbClr val="111111"/>
                </a:solidFill>
                <a:latin typeface="+mj-ea"/>
                <a:ea typeface="+mj-ea"/>
                <a:cs typeface="宋体" charset="0"/>
              </a:rPr>
              <a:t>PHP</a:t>
            </a:r>
            <a:r>
              <a:rPr lang="zh-CN" altLang="en-US" b="1" spc="300" dirty="0">
                <a:solidFill>
                  <a:srgbClr val="111111"/>
                </a:solidFill>
                <a:latin typeface="+mj-ea"/>
                <a:ea typeface="+mj-ea"/>
                <a:cs typeface="宋体" charset="0"/>
              </a:rPr>
              <a:t>引入了</a:t>
            </a:r>
            <a:r>
              <a:rPr lang="en-US" altLang="zh-CN" b="1" spc="300" dirty="0">
                <a:solidFill>
                  <a:srgbClr val="111111"/>
                </a:solidFill>
                <a:latin typeface="+mj-ea"/>
                <a:ea typeface="+mj-ea"/>
                <a:cs typeface="Times New Roman" panose="02020603050405020304" charset="0"/>
              </a:rPr>
              <a:t>__serialize()</a:t>
            </a:r>
            <a:r>
              <a:rPr lang="zh-CN" altLang="en-US" b="1" spc="300" dirty="0">
                <a:solidFill>
                  <a:srgbClr val="111111"/>
                </a:solidFill>
                <a:latin typeface="+mj-ea"/>
                <a:ea typeface="+mj-ea"/>
                <a:cs typeface="宋体" charset="0"/>
              </a:rPr>
              <a:t>和</a:t>
            </a:r>
            <a:r>
              <a:rPr lang="en-US" altLang="zh-CN" b="1" spc="300" dirty="0">
                <a:solidFill>
                  <a:srgbClr val="111111"/>
                </a:solidFill>
                <a:latin typeface="+mj-ea"/>
                <a:ea typeface="+mj-ea"/>
                <a:cs typeface="Times New Roman" panose="02020603050405020304" charset="0"/>
              </a:rPr>
              <a:t>__</a:t>
            </a:r>
            <a:r>
              <a:rPr lang="en-US" altLang="zh-CN" b="1" spc="300" dirty="0" err="1">
                <a:solidFill>
                  <a:srgbClr val="111111"/>
                </a:solidFill>
                <a:latin typeface="+mj-ea"/>
                <a:ea typeface="+mj-ea"/>
                <a:cs typeface="Times New Roman" panose="02020603050405020304" charset="0"/>
              </a:rPr>
              <a:t>unserialize</a:t>
            </a:r>
            <a:r>
              <a:rPr lang="en-US" altLang="zh-CN" b="1" spc="300" dirty="0">
                <a:solidFill>
                  <a:srgbClr val="111111"/>
                </a:solidFill>
                <a:latin typeface="+mj-ea"/>
                <a:ea typeface="+mj-ea"/>
                <a:cs typeface="Times New Roman" panose="02020603050405020304" charset="0"/>
              </a:rPr>
              <a:t>()</a:t>
            </a:r>
            <a:r>
              <a:rPr lang="zh-CN" altLang="en-US" b="1" spc="300" dirty="0">
                <a:solidFill>
                  <a:srgbClr val="111111"/>
                </a:solidFill>
                <a:latin typeface="+mj-ea"/>
                <a:ea typeface="+mj-ea"/>
                <a:cs typeface="宋体" charset="0"/>
              </a:rPr>
              <a:t>魔术方法，可以替代</a:t>
            </a:r>
            <a:r>
              <a:rPr lang="en-US" altLang="zh-CN" b="1" spc="300" dirty="0">
                <a:solidFill>
                  <a:srgbClr val="111111"/>
                </a:solidFill>
                <a:latin typeface="+mj-ea"/>
                <a:ea typeface="+mj-ea"/>
                <a:cs typeface="Times New Roman" panose="02020603050405020304" charset="0"/>
              </a:rPr>
              <a:t>__sleep()</a:t>
            </a:r>
            <a:r>
              <a:rPr lang="zh-CN" altLang="en-US" b="1" spc="300" dirty="0">
                <a:solidFill>
                  <a:srgbClr val="111111"/>
                </a:solidFill>
                <a:latin typeface="+mj-ea"/>
                <a:ea typeface="+mj-ea"/>
                <a:cs typeface="宋体" charset="0"/>
              </a:rPr>
              <a:t>和</a:t>
            </a:r>
            <a:r>
              <a:rPr lang="en-US" altLang="zh-CN" b="1" spc="300" dirty="0">
                <a:solidFill>
                  <a:srgbClr val="111111"/>
                </a:solidFill>
                <a:latin typeface="+mj-ea"/>
                <a:ea typeface="+mj-ea"/>
                <a:cs typeface="Times New Roman" panose="02020603050405020304" charset="0"/>
              </a:rPr>
              <a:t>__wakeup()</a:t>
            </a:r>
            <a:r>
              <a:rPr lang="zh-CN" altLang="en-US" b="1" spc="300" dirty="0">
                <a:solidFill>
                  <a:srgbClr val="111111"/>
                </a:solidFill>
                <a:latin typeface="+mj-ea"/>
                <a:ea typeface="+mj-ea"/>
                <a:cs typeface="宋体" charset="0"/>
              </a:rPr>
              <a:t>方法，更灵活地控制对象的序列化和反序列化过程</a:t>
            </a:r>
            <a:r>
              <a:rPr lang="zh-CN" altLang="en-US" b="1" spc="300" dirty="0">
                <a:solidFill>
                  <a:srgbClr val="111111"/>
                </a:solidFill>
                <a:latin typeface="+mj-ea"/>
                <a:ea typeface="+mj-ea"/>
                <a:cs typeface="黑体" charset="0"/>
              </a:rPr>
              <a:t>。</a:t>
            </a:r>
          </a:p>
          <a:p>
            <a:pPr indent="0">
              <a:buNone/>
            </a:pPr>
            <a:r>
              <a:rPr lang="zh-CN" altLang="en-US" b="1" spc="300" dirty="0">
                <a:solidFill>
                  <a:srgbClr val="111111"/>
                </a:solidFill>
                <a:latin typeface="+mj-ea"/>
                <a:ea typeface="+mj-ea"/>
                <a:cs typeface="黑体" charset="0"/>
              </a:rPr>
              <a:t>    </a:t>
            </a:r>
            <a:r>
              <a:rPr lang="zh-CN" altLang="en-US" b="1" spc="300" dirty="0">
                <a:solidFill>
                  <a:srgbClr val="111111"/>
                </a:solidFill>
                <a:latin typeface="+mj-ea"/>
                <a:ea typeface="+mj-ea"/>
                <a:cs typeface="宋体" charset="0"/>
              </a:rPr>
              <a:t>例如，使用</a:t>
            </a:r>
            <a:r>
              <a:rPr lang="en-US" altLang="zh-CN" b="1" spc="300" dirty="0">
                <a:solidFill>
                  <a:srgbClr val="111111"/>
                </a:solidFill>
                <a:latin typeface="+mj-ea"/>
                <a:ea typeface="+mj-ea"/>
                <a:cs typeface="Times New Roman" panose="02020603050405020304" charset="0"/>
              </a:rPr>
              <a:t>__serialize()</a:t>
            </a:r>
            <a:r>
              <a:rPr lang="zh-CN" altLang="en-US" b="1" spc="300" dirty="0">
                <a:solidFill>
                  <a:srgbClr val="111111"/>
                </a:solidFill>
                <a:latin typeface="+mj-ea"/>
                <a:ea typeface="+mj-ea"/>
                <a:cs typeface="宋体" charset="0"/>
              </a:rPr>
              <a:t>方法来返回对象的属性数组，使用</a:t>
            </a:r>
            <a:r>
              <a:rPr lang="en-US" altLang="zh-CN" b="1" spc="300" dirty="0">
                <a:solidFill>
                  <a:srgbClr val="111111"/>
                </a:solidFill>
                <a:latin typeface="+mj-ea"/>
                <a:ea typeface="+mj-ea"/>
                <a:cs typeface="Times New Roman" panose="02020603050405020304" charset="0"/>
              </a:rPr>
              <a:t>__</a:t>
            </a:r>
            <a:r>
              <a:rPr lang="en-US" altLang="zh-CN" b="1" spc="300" dirty="0" err="1">
                <a:solidFill>
                  <a:srgbClr val="111111"/>
                </a:solidFill>
                <a:latin typeface="+mj-ea"/>
                <a:ea typeface="+mj-ea"/>
                <a:cs typeface="Times New Roman" panose="02020603050405020304" charset="0"/>
              </a:rPr>
              <a:t>unserialize</a:t>
            </a:r>
            <a:r>
              <a:rPr lang="en-US" altLang="zh-CN" b="1" spc="300" dirty="0">
                <a:solidFill>
                  <a:srgbClr val="111111"/>
                </a:solidFill>
                <a:latin typeface="+mj-ea"/>
                <a:ea typeface="+mj-ea"/>
                <a:cs typeface="Times New Roman" panose="02020603050405020304" charset="0"/>
              </a:rPr>
              <a:t>()</a:t>
            </a:r>
            <a:r>
              <a:rPr lang="zh-CN" altLang="en-US" b="1" spc="300" dirty="0">
                <a:solidFill>
                  <a:srgbClr val="111111"/>
                </a:solidFill>
                <a:latin typeface="+mj-ea"/>
                <a:ea typeface="+mj-ea"/>
                <a:cs typeface="宋体" charset="0"/>
              </a:rPr>
              <a:t>方法来恢复对象的属性。</a:t>
            </a:r>
            <a:endParaRPr lang="zh-CN" altLang="en-US" dirty="0">
              <a:latin typeface="+mj-ea"/>
              <a:ea typeface="+mj-ea"/>
              <a:cs typeface="宋体"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95160" y="2667000"/>
            <a:ext cx="7054894" cy="1066800"/>
          </a:xfrm>
        </p:spPr>
        <p:txBody>
          <a:bodyPr/>
          <a:lstStyle/>
          <a:p>
            <a:pPr algn="ctr"/>
            <a:r>
              <a:rPr lang="zh-CN" altLang="en-US" sz="6600" dirty="0"/>
              <a:t>感谢</a:t>
            </a:r>
            <a:r>
              <a:rPr lang="en-US" altLang="zh-CN" sz="6600" dirty="0"/>
              <a:t>!</a:t>
            </a:r>
          </a:p>
          <a:p>
            <a:pPr algn="ctr"/>
            <a:r>
              <a:rPr lang="en-US" altLang="zh-CN" sz="3600" b="0" dirty="0"/>
              <a:t>THANK YOU</a:t>
            </a:r>
            <a:endParaRPr lang="zh-CN" altLang="en-US" sz="3600"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dirty="0"/>
              <a:t>序列化与反序列化</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3</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1</a:t>
            </a:r>
            <a:endParaRPr lang="zh-CN" altLang="en-US" sz="10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50587" y="2829317"/>
            <a:ext cx="10272409" cy="724770"/>
          </a:xfrm>
        </p:spPr>
        <p:txBody>
          <a:bodyPr/>
          <a:lstStyle/>
          <a:p>
            <a:r>
              <a:rPr lang="en-US" altLang="zh-CN" dirty="0"/>
              <a:t>PHP</a:t>
            </a:r>
            <a:r>
              <a:rPr lang="zh-CN" altLang="en-US" dirty="0"/>
              <a:t>简介</a:t>
            </a:r>
          </a:p>
        </p:txBody>
      </p:sp>
      <p:sp>
        <p:nvSpPr>
          <p:cNvPr id="5" name="文本占位符 4"/>
          <p:cNvSpPr>
            <a:spLocks noGrp="1"/>
          </p:cNvSpPr>
          <p:nvPr>
            <p:ph type="body" sz="quarter" idx="11"/>
          </p:nvPr>
        </p:nvSpPr>
        <p:spPr/>
        <p:txBody>
          <a:bodyPr/>
          <a:lstStyle/>
          <a:p>
            <a:pPr defTabSz="457200">
              <a:lnSpc>
                <a:spcPct val="125000"/>
              </a:lnSpc>
            </a:pPr>
            <a:r>
              <a:rPr lang="en-US" altLang="zh-CN" sz="2000" spc="28" dirty="0">
                <a:solidFill>
                  <a:schemeClr val="tx1"/>
                </a:solidFill>
                <a:latin typeface="微软雅黑" panose="020B0503020204020204" pitchFamily="34" charset="-122"/>
                <a:ea typeface="微软雅黑" panose="020B0503020204020204" pitchFamily="34" charset="-122"/>
              </a:rPr>
              <a:t>PHP</a:t>
            </a:r>
            <a:r>
              <a:rPr lang="zh-CN" altLang="en-US" sz="2000" spc="28" dirty="0">
                <a:solidFill>
                  <a:schemeClr val="tx1"/>
                </a:solidFill>
                <a:latin typeface="微软雅黑" panose="020B0503020204020204" pitchFamily="34" charset="-122"/>
                <a:ea typeface="微软雅黑" panose="020B0503020204020204" pitchFamily="34" charset="-122"/>
              </a:rPr>
              <a:t>的全称是</a:t>
            </a:r>
            <a:r>
              <a:rPr lang="en-US" altLang="zh-CN" sz="2000" spc="28" dirty="0">
                <a:solidFill>
                  <a:schemeClr val="tx1"/>
                </a:solidFill>
                <a:latin typeface="微软雅黑" panose="020B0503020204020204" pitchFamily="34" charset="-122"/>
                <a:ea typeface="微软雅黑" panose="020B0503020204020204" pitchFamily="34" charset="-122"/>
              </a:rPr>
              <a:t>Hypertext Preprocessor</a:t>
            </a:r>
            <a:r>
              <a:rPr lang="zh-CN" altLang="en-US" sz="2000" spc="28" dirty="0">
                <a:solidFill>
                  <a:schemeClr val="tx1"/>
                </a:solidFill>
                <a:latin typeface="微软雅黑" panose="020B0503020204020204" pitchFamily="34" charset="-122"/>
                <a:ea typeface="微软雅黑" panose="020B0503020204020204" pitchFamily="34" charset="-122"/>
              </a:rPr>
              <a:t>，意思是超文本预处理器。</a:t>
            </a:r>
            <a:r>
              <a:rPr lang="en-US" altLang="zh-CN" sz="2000" spc="28" dirty="0">
                <a:solidFill>
                  <a:schemeClr val="tx1"/>
                </a:solidFill>
                <a:latin typeface="微软雅黑" panose="020B0503020204020204" pitchFamily="34" charset="-122"/>
                <a:ea typeface="微软雅黑" panose="020B0503020204020204" pitchFamily="34" charset="-122"/>
              </a:rPr>
              <a:t>PHP</a:t>
            </a:r>
            <a:r>
              <a:rPr lang="zh-CN" altLang="en-US" sz="2000" spc="28" dirty="0">
                <a:solidFill>
                  <a:schemeClr val="tx1"/>
                </a:solidFill>
                <a:latin typeface="微软雅黑" panose="020B0503020204020204" pitchFamily="34" charset="-122"/>
                <a:ea typeface="微软雅黑" panose="020B0503020204020204" pitchFamily="34" charset="-122"/>
              </a:rPr>
              <a:t>是一种服务器端脚本语言，用于制作动态和交互式的网页。</a:t>
            </a:r>
            <a:endParaRPr lang="en-US" altLang="zh-CN" sz="2000" spc="28" dirty="0">
              <a:solidFill>
                <a:schemeClr val="tx1"/>
              </a:solidFill>
              <a:latin typeface="微软雅黑" panose="020B0503020204020204" pitchFamily="34" charset="-122"/>
              <a:ea typeface="微软雅黑" panose="020B0503020204020204" pitchFamily="34" charset="-122"/>
            </a:endParaRPr>
          </a:p>
          <a:p>
            <a:pPr defTabSz="457200">
              <a:lnSpc>
                <a:spcPct val="125000"/>
              </a:lnSpc>
            </a:pPr>
            <a:r>
              <a:rPr lang="zh-CN" altLang="en-US" sz="2000" spc="28" dirty="0">
                <a:solidFill>
                  <a:schemeClr val="tx1"/>
                </a:solidFill>
                <a:latin typeface="微软雅黑" panose="020B0503020204020204" pitchFamily="34" charset="-122"/>
                <a:ea typeface="微软雅黑" panose="020B0503020204020204" pitchFamily="34" charset="-122"/>
              </a:rPr>
              <a:t>该语言当初创建的主要目标是让开发人员快速编写出优质的</a:t>
            </a:r>
            <a:r>
              <a:rPr lang="en-US" altLang="zh-CN" sz="2000" spc="28" dirty="0">
                <a:solidFill>
                  <a:schemeClr val="tx1"/>
                </a:solidFill>
                <a:latin typeface="微软雅黑" panose="020B0503020204020204" pitchFamily="34" charset="-122"/>
                <a:ea typeface="微软雅黑" panose="020B0503020204020204" pitchFamily="34" charset="-122"/>
              </a:rPr>
              <a:t>web</a:t>
            </a:r>
            <a:r>
              <a:rPr lang="zh-CN" altLang="en-US" sz="2000" spc="28" dirty="0">
                <a:solidFill>
                  <a:schemeClr val="tx1"/>
                </a:solidFill>
                <a:latin typeface="微软雅黑" panose="020B0503020204020204" pitchFamily="34" charset="-122"/>
                <a:ea typeface="微软雅黑" panose="020B0503020204020204" pitchFamily="34" charset="-122"/>
              </a:rPr>
              <a:t>网站。</a:t>
            </a:r>
            <a:r>
              <a:rPr lang="en-US" altLang="zh-CN" sz="2000" spc="28" dirty="0">
                <a:solidFill>
                  <a:schemeClr val="tx1"/>
                </a:solidFill>
                <a:latin typeface="微软雅黑" panose="020B0503020204020204" pitchFamily="34" charset="-122"/>
                <a:ea typeface="微软雅黑" panose="020B0503020204020204" pitchFamily="34" charset="-122"/>
              </a:rPr>
              <a:t>PHP</a:t>
            </a:r>
            <a:r>
              <a:rPr lang="zh-CN" altLang="en-US" sz="2000" spc="28" dirty="0">
                <a:solidFill>
                  <a:schemeClr val="tx1"/>
                </a:solidFill>
                <a:latin typeface="微软雅黑" panose="020B0503020204020204" pitchFamily="34" charset="-122"/>
                <a:ea typeface="微软雅黑" panose="020B0503020204020204" pitchFamily="34" charset="-122"/>
              </a:rPr>
              <a:t>同时支持面向对象和面向过程的开发，使用上非常灵活。</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1193323" y="1580162"/>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4</a:t>
            </a:fld>
            <a:endParaRPr lang="zh-CN" altLang="en-US"/>
          </a:p>
        </p:txBody>
      </p:sp>
      <p:sp>
        <p:nvSpPr>
          <p:cNvPr id="7" name="Object 602"/>
          <p:cNvSpPr txBox="1"/>
          <p:nvPr/>
        </p:nvSpPr>
        <p:spPr>
          <a:xfrm>
            <a:off x="854951" y="408110"/>
            <a:ext cx="1995791" cy="1172041"/>
          </a:xfrm>
          <a:prstGeom prst="rect">
            <a:avLst/>
          </a:prstGeom>
        </p:spPr>
        <p:txBody>
          <a:bodyPr vert="horz" rtlCol="0" anchor="t" anchorCtr="0">
            <a:noAutofit/>
          </a:bodyPr>
          <a:lstStyle/>
          <a:p>
            <a:pPr algn="ctr">
              <a:lnSpc>
                <a:spcPct val="100000"/>
              </a:lnSpc>
            </a:pPr>
            <a:r>
              <a:rPr lang="zh-CN" sz="9600" b="1" i="0" dirty="0">
                <a:gradFill flip="none" rotWithShape="1">
                  <a:gsLst>
                    <a:gs pos="0">
                      <a:srgbClr val="D7C1A9"/>
                    </a:gs>
                    <a:gs pos="74418">
                      <a:srgbClr val="D7C1A9">
                        <a:alpha val="0"/>
                      </a:srgbClr>
                    </a:gs>
                  </a:gsLst>
                  <a:lin ang="5400000"/>
                </a:gradFill>
                <a:latin typeface="+mj-ea"/>
                <a:ea typeface="+mj-ea"/>
              </a:rPr>
              <a:t>0</a:t>
            </a:r>
            <a:r>
              <a:rPr lang="en-US" altLang="zh-CN" sz="9600" b="1" i="0" dirty="0">
                <a:gradFill flip="none" rotWithShape="1">
                  <a:gsLst>
                    <a:gs pos="0">
                      <a:srgbClr val="D7C1A9"/>
                    </a:gs>
                    <a:gs pos="74418">
                      <a:srgbClr val="D7C1A9">
                        <a:alpha val="0"/>
                      </a:srgbClr>
                    </a:gs>
                  </a:gsLst>
                  <a:lin ang="5400000"/>
                </a:gradFill>
                <a:latin typeface="+mj-ea"/>
                <a:ea typeface="+mj-ea"/>
              </a:rPr>
              <a:t>1</a:t>
            </a:r>
            <a:endParaRPr lang="zh-CN" altLang="en-US" sz="8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8471" y="1583708"/>
            <a:ext cx="10468729" cy="775349"/>
          </a:xfrm>
        </p:spPr>
        <p:txBody>
          <a:bodyPr/>
          <a:lstStyle/>
          <a:p>
            <a:r>
              <a:rPr lang="en-US" altLang="zh-CN" dirty="0"/>
              <a:t>PHP</a:t>
            </a:r>
            <a:r>
              <a:rPr lang="zh-CN" altLang="en-US" dirty="0"/>
              <a:t>面向对象编程</a:t>
            </a:r>
            <a:endParaRPr lang="zh-CN" altLang="en-US" spc="300" dirty="0"/>
          </a:p>
        </p:txBody>
      </p:sp>
      <p:sp>
        <p:nvSpPr>
          <p:cNvPr id="5" name="文本占位符 4"/>
          <p:cNvSpPr>
            <a:spLocks noGrp="1"/>
          </p:cNvSpPr>
          <p:nvPr>
            <p:ph type="body" sz="quarter" idx="11"/>
          </p:nvPr>
        </p:nvSpPr>
        <p:spPr>
          <a:xfrm>
            <a:off x="1418472" y="2746674"/>
            <a:ext cx="5635472" cy="1534265"/>
          </a:xfrm>
        </p:spPr>
        <p:txBody>
          <a:bodyPr/>
          <a:lstStyle/>
          <a:p>
            <a:r>
              <a:rPr lang="zh-CN" altLang="en-US" dirty="0"/>
              <a:t>与我们学的其他编程语言一样，</a:t>
            </a:r>
            <a:r>
              <a:rPr lang="en-US" altLang="zh-CN" dirty="0"/>
              <a:t>PHP</a:t>
            </a:r>
            <a:r>
              <a:rPr lang="zh-CN" altLang="en-US" dirty="0"/>
              <a:t>语言也支持面向对象编程。</a:t>
            </a:r>
            <a:endParaRPr lang="en-US" altLang="zh-CN" dirty="0"/>
          </a:p>
          <a:p>
            <a:r>
              <a:rPr lang="zh-CN" altLang="en-US" dirty="0"/>
              <a:t>它将程序中的数据和操作数据的方法封装在一起，形成</a:t>
            </a:r>
            <a:r>
              <a:rPr lang="en-US" altLang="zh-CN" dirty="0"/>
              <a:t>"</a:t>
            </a:r>
            <a:r>
              <a:rPr lang="zh-CN" altLang="en-US" dirty="0"/>
              <a:t>对象</a:t>
            </a:r>
            <a:r>
              <a:rPr lang="en-US" altLang="zh-CN" dirty="0"/>
              <a:t>"</a:t>
            </a:r>
            <a:r>
              <a:rPr lang="zh-CN" altLang="en-US" dirty="0"/>
              <a:t>，并通过对象之间的交互和消息传递来完成程序的功能。</a:t>
            </a:r>
            <a:endParaRPr lang="en-US" altLang="zh-CN" dirty="0"/>
          </a:p>
          <a:p>
            <a:endParaRPr lang="zh-CN" altLang="en-US" dirty="0"/>
          </a:p>
        </p:txBody>
      </p:sp>
      <p:cxnSp>
        <p:nvCxnSpPr>
          <p:cNvPr id="7" name="直接连接符 6"/>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5</a:t>
            </a:fld>
            <a:endParaRPr lang="zh-CN" altLang="en-US"/>
          </a:p>
        </p:txBody>
      </p:sp>
      <p:sp>
        <p:nvSpPr>
          <p:cNvPr id="8" name="Object 602"/>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a:t>
            </a:r>
            <a:endParaRPr lang="zh-CN" altLang="en-US" sz="700" b="1" dirty="0">
              <a:latin typeface="+mj-ea"/>
              <a:ea typeface="+mj-ea"/>
            </a:endParaRPr>
          </a:p>
        </p:txBody>
      </p:sp>
      <p:pic>
        <p:nvPicPr>
          <p:cNvPr id="6" name="图片 5"/>
          <p:cNvPicPr>
            <a:picLocks noChangeAspect="1"/>
          </p:cNvPicPr>
          <p:nvPr/>
        </p:nvPicPr>
        <p:blipFill>
          <a:blip r:embed="rId2"/>
          <a:stretch>
            <a:fillRect/>
          </a:stretch>
        </p:blipFill>
        <p:spPr>
          <a:xfrm>
            <a:off x="7453171" y="2440974"/>
            <a:ext cx="4525006" cy="43154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8471" y="1583708"/>
            <a:ext cx="10468729" cy="775349"/>
          </a:xfrm>
        </p:spPr>
        <p:txBody>
          <a:bodyPr/>
          <a:lstStyle/>
          <a:p>
            <a:r>
              <a:rPr lang="zh-CN" altLang="en-US" spc="300" dirty="0"/>
              <a:t>序列化与反序列化</a:t>
            </a:r>
          </a:p>
        </p:txBody>
      </p:sp>
      <p:sp>
        <p:nvSpPr>
          <p:cNvPr id="5" name="文本占位符 4"/>
          <p:cNvSpPr>
            <a:spLocks noGrp="1"/>
          </p:cNvSpPr>
          <p:nvPr>
            <p:ph type="body" sz="quarter" idx="11"/>
          </p:nvPr>
        </p:nvSpPr>
        <p:spPr>
          <a:xfrm>
            <a:off x="1597572" y="3972844"/>
            <a:ext cx="9845113" cy="1534265"/>
          </a:xfrm>
        </p:spPr>
        <p:txBody>
          <a:bodyPr/>
          <a:lstStyle/>
          <a:p>
            <a:r>
              <a:rPr lang="zh-CN" altLang="en-US" dirty="0"/>
              <a:t>序列化就是将一个对象转换成字符串。字符串包括，属性名，属性值，属性类型和该对象对应的类名。</a:t>
            </a:r>
          </a:p>
          <a:p>
            <a:r>
              <a:rPr lang="zh-CN" altLang="en-US" dirty="0"/>
              <a:t>反序列化则相反将字符串重新恢复成对象。</a:t>
            </a:r>
          </a:p>
        </p:txBody>
      </p:sp>
      <p:cxnSp>
        <p:nvCxnSpPr>
          <p:cNvPr id="7" name="直接连接符 6"/>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6</a:t>
            </a:fld>
            <a:endParaRPr lang="zh-CN" altLang="en-US"/>
          </a:p>
        </p:txBody>
      </p:sp>
      <p:sp>
        <p:nvSpPr>
          <p:cNvPr id="8" name="Object 602"/>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a:t>
            </a:r>
            <a:endParaRPr lang="zh-CN" altLang="en-US" sz="700" b="1" dirty="0">
              <a:latin typeface="+mj-ea"/>
              <a:ea typeface="+mj-ea"/>
            </a:endParaRPr>
          </a:p>
        </p:txBody>
      </p:sp>
      <p:graphicFrame>
        <p:nvGraphicFramePr>
          <p:cNvPr id="6" name="表格 8"/>
          <p:cNvGraphicFramePr>
            <a:graphicFrameLocks noGrp="1"/>
          </p:cNvGraphicFramePr>
          <p:nvPr/>
        </p:nvGraphicFramePr>
        <p:xfrm>
          <a:off x="2032000" y="2516845"/>
          <a:ext cx="8128000" cy="1228965"/>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436485">
                <a:tc>
                  <a:txBody>
                    <a:bodyPr/>
                    <a:lstStyle/>
                    <a:p>
                      <a:pPr fontAlgn="ctr" latinLnBrk="0"/>
                      <a:r>
                        <a:rPr lang="zh-CN" altLang="en-US" b="1" dirty="0">
                          <a:solidFill>
                            <a:schemeClr val="bg1"/>
                          </a:solidFill>
                          <a:effectLst/>
                        </a:rPr>
                        <a:t>类型</a:t>
                      </a:r>
                    </a:p>
                  </a:txBody>
                  <a:tcPr marL="60960" marR="60960" marT="60960" marB="60960" anchor="ctr"/>
                </a:tc>
                <a:tc>
                  <a:txBody>
                    <a:bodyPr/>
                    <a:lstStyle/>
                    <a:p>
                      <a:pPr fontAlgn="ctr" latinLnBrk="0"/>
                      <a:r>
                        <a:rPr lang="zh-CN" altLang="en-US" b="1" dirty="0">
                          <a:solidFill>
                            <a:schemeClr val="bg1"/>
                          </a:solidFill>
                          <a:effectLst/>
                        </a:rPr>
                        <a:t>过程</a:t>
                      </a:r>
                    </a:p>
                  </a:txBody>
                  <a:tcPr marL="60960" marR="60960" marT="60960" marB="60960" anchor="ctr"/>
                </a:tc>
                <a:extLst>
                  <a:ext uri="{0D108BD9-81ED-4DB2-BD59-A6C34878D82A}">
                    <a16:rowId xmlns:a16="http://schemas.microsoft.com/office/drawing/2014/main" val="10000"/>
                  </a:ext>
                </a:extLst>
              </a:tr>
              <a:tr h="370840">
                <a:tc>
                  <a:txBody>
                    <a:bodyPr/>
                    <a:lstStyle/>
                    <a:p>
                      <a:pPr fontAlgn="ctr" latinLnBrk="0"/>
                      <a:r>
                        <a:rPr lang="zh-CN" altLang="en-US" b="0">
                          <a:solidFill>
                            <a:schemeClr val="tx1"/>
                          </a:solidFill>
                          <a:effectLst/>
                        </a:rPr>
                        <a:t>序列化</a:t>
                      </a:r>
                    </a:p>
                  </a:txBody>
                  <a:tcPr marL="60960" marR="60960" marT="60960" marB="60960" anchor="ctr"/>
                </a:tc>
                <a:tc>
                  <a:txBody>
                    <a:bodyPr/>
                    <a:lstStyle/>
                    <a:p>
                      <a:pPr fontAlgn="ctr" latinLnBrk="0"/>
                      <a:r>
                        <a:rPr lang="zh-CN" altLang="en-US" b="0">
                          <a:solidFill>
                            <a:schemeClr val="tx1"/>
                          </a:solidFill>
                          <a:effectLst/>
                        </a:rPr>
                        <a:t>对象</a:t>
                      </a:r>
                      <a:r>
                        <a:rPr lang="en-US" altLang="zh-CN" b="0">
                          <a:solidFill>
                            <a:schemeClr val="tx1"/>
                          </a:solidFill>
                          <a:effectLst/>
                        </a:rPr>
                        <a:t>—&gt; </a:t>
                      </a:r>
                      <a:r>
                        <a:rPr lang="zh-CN" altLang="en-US" b="0">
                          <a:solidFill>
                            <a:schemeClr val="tx1"/>
                          </a:solidFill>
                          <a:effectLst/>
                        </a:rPr>
                        <a:t>字符串</a:t>
                      </a:r>
                    </a:p>
                  </a:txBody>
                  <a:tcPr marL="60960" marR="60960" marT="60960" marB="60960" anchor="ctr"/>
                </a:tc>
                <a:extLst>
                  <a:ext uri="{0D108BD9-81ED-4DB2-BD59-A6C34878D82A}">
                    <a16:rowId xmlns:a16="http://schemas.microsoft.com/office/drawing/2014/main" val="10001"/>
                  </a:ext>
                </a:extLst>
              </a:tr>
              <a:tr h="370840">
                <a:tc>
                  <a:txBody>
                    <a:bodyPr/>
                    <a:lstStyle/>
                    <a:p>
                      <a:pPr fontAlgn="ctr" latinLnBrk="0"/>
                      <a:r>
                        <a:rPr lang="zh-CN" altLang="en-US" b="0" dirty="0">
                          <a:solidFill>
                            <a:schemeClr val="tx1"/>
                          </a:solidFill>
                          <a:effectLst/>
                        </a:rPr>
                        <a:t>反序列化</a:t>
                      </a:r>
                    </a:p>
                  </a:txBody>
                  <a:tcPr marL="60960" marR="60960" marT="60960" marB="60960" anchor="ctr"/>
                </a:tc>
                <a:tc>
                  <a:txBody>
                    <a:bodyPr/>
                    <a:lstStyle/>
                    <a:p>
                      <a:pPr fontAlgn="ctr" latinLnBrk="0"/>
                      <a:r>
                        <a:rPr lang="zh-CN" altLang="en-US" b="0" dirty="0">
                          <a:solidFill>
                            <a:schemeClr val="tx1"/>
                          </a:solidFill>
                          <a:effectLst/>
                        </a:rPr>
                        <a:t>字符串</a:t>
                      </a:r>
                      <a:r>
                        <a:rPr lang="en-US" altLang="zh-CN" b="0" dirty="0">
                          <a:solidFill>
                            <a:schemeClr val="tx1"/>
                          </a:solidFill>
                          <a:effectLst/>
                        </a:rPr>
                        <a:t>—&gt;</a:t>
                      </a:r>
                      <a:r>
                        <a:rPr lang="zh-CN" altLang="en-US" b="0" dirty="0">
                          <a:solidFill>
                            <a:schemeClr val="tx1"/>
                          </a:solidFill>
                          <a:effectLst/>
                        </a:rPr>
                        <a:t>对象</a:t>
                      </a:r>
                    </a:p>
                  </a:txBody>
                  <a:tcPr marL="60960" marR="60960" marT="60960" marB="60960" anchor="ct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6212334" y="1748412"/>
            <a:ext cx="5725108" cy="4661789"/>
          </a:xfrm>
          <a:prstGeom prst="rect">
            <a:avLst/>
          </a:prstGeom>
          <a:noFill/>
        </p:spPr>
        <p:txBody>
          <a:bodyPr wrap="square" rtlCol="0">
            <a:spAutoFit/>
          </a:bodyPr>
          <a:lstStyle/>
          <a:p>
            <a:pPr>
              <a:lnSpc>
                <a:spcPct val="120000"/>
              </a:lnSpc>
              <a:spcBef>
                <a:spcPts val="600"/>
              </a:spcBef>
            </a:pPr>
            <a:r>
              <a:rPr lang="en-US" altLang="zh-CN" sz="2000" dirty="0">
                <a:solidFill>
                  <a:schemeClr val="tx1">
                    <a:lumMod val="75000"/>
                    <a:lumOff val="25000"/>
                  </a:schemeClr>
                </a:solidFill>
              </a:rPr>
              <a:t>//</a:t>
            </a:r>
            <a:r>
              <a:rPr lang="zh-CN" altLang="en-US" sz="2000" dirty="0">
                <a:solidFill>
                  <a:schemeClr val="tx1">
                    <a:lumMod val="75000"/>
                    <a:lumOff val="25000"/>
                  </a:schemeClr>
                </a:solidFill>
              </a:rPr>
              <a:t>输出结果</a:t>
            </a:r>
            <a:r>
              <a:rPr lang="en-US" altLang="zh-CN" sz="2000" b="1" dirty="0">
                <a:solidFill>
                  <a:schemeClr val="tx1">
                    <a:lumMod val="75000"/>
                    <a:lumOff val="25000"/>
                  </a:schemeClr>
                </a:solidFill>
              </a:rPr>
              <a:t>O:3:"Ctf":3{s:4:"flag";s:13:"flag{</a:t>
            </a:r>
            <a:r>
              <a:rPr lang="en-US" altLang="zh-CN" sz="2000" b="1" dirty="0" err="1">
                <a:solidFill>
                  <a:schemeClr val="tx1">
                    <a:lumMod val="75000"/>
                    <a:lumOff val="25000"/>
                  </a:schemeClr>
                </a:solidFill>
              </a:rPr>
              <a:t>abedyui</a:t>
            </a:r>
            <a:r>
              <a:rPr lang="en-US" altLang="zh-CN" sz="2000" b="1" dirty="0">
                <a:solidFill>
                  <a:schemeClr val="tx1">
                    <a:lumMod val="75000"/>
                    <a:lumOff val="25000"/>
                  </a:schemeClr>
                </a:solidFill>
              </a:rPr>
              <a:t>}";s:4:"name";s:7:"Sch0lar";s:3:"age";s:2:"18";}</a:t>
            </a:r>
          </a:p>
          <a:p>
            <a:pPr marL="342900" indent="-342900">
              <a:lnSpc>
                <a:spcPct val="120000"/>
              </a:lnSpc>
              <a:spcBef>
                <a:spcPts val="600"/>
              </a:spcBef>
              <a:buFont typeface="Wingdings" panose="05000000000000000000" pitchFamily="2" charset="2"/>
              <a:buChar char="l"/>
            </a:pPr>
            <a:r>
              <a:rPr lang="en-US" altLang="zh-CN" sz="2000" dirty="0">
                <a:solidFill>
                  <a:schemeClr val="tx1">
                    <a:lumMod val="75000"/>
                    <a:lumOff val="25000"/>
                  </a:schemeClr>
                </a:solidFill>
              </a:rPr>
              <a:t>O</a:t>
            </a:r>
            <a:r>
              <a:rPr lang="zh-CN" altLang="en-US" sz="2000" dirty="0">
                <a:solidFill>
                  <a:schemeClr val="tx1">
                    <a:lumMod val="75000"/>
                    <a:lumOff val="25000"/>
                  </a:schemeClr>
                </a:solidFill>
              </a:rPr>
              <a:t>代表对象，因为我们序列化的是一个对象</a:t>
            </a:r>
            <a:endParaRPr lang="en-US" altLang="zh-CN" sz="2000" dirty="0">
              <a:solidFill>
                <a:schemeClr val="tx1">
                  <a:lumMod val="75000"/>
                  <a:lumOff val="25000"/>
                </a:schemeClr>
              </a:solidFill>
            </a:endParaRPr>
          </a:p>
          <a:p>
            <a:pPr marL="342900" indent="-342900">
              <a:lnSpc>
                <a:spcPct val="120000"/>
              </a:lnSpc>
              <a:spcBef>
                <a:spcPts val="600"/>
              </a:spcBef>
              <a:buFont typeface="Wingdings" panose="05000000000000000000" pitchFamily="2" charset="2"/>
              <a:buChar char="l"/>
            </a:pPr>
            <a:r>
              <a:rPr lang="en-US" altLang="zh-CN" sz="2000" dirty="0">
                <a:solidFill>
                  <a:schemeClr val="tx1">
                    <a:lumMod val="75000"/>
                    <a:lumOff val="25000"/>
                  </a:schemeClr>
                </a:solidFill>
              </a:rPr>
              <a:t>3</a:t>
            </a:r>
            <a:r>
              <a:rPr lang="zh-CN" altLang="en-US" sz="2000" dirty="0">
                <a:solidFill>
                  <a:schemeClr val="tx1">
                    <a:lumMod val="75000"/>
                    <a:lumOff val="25000"/>
                  </a:schemeClr>
                </a:solidFill>
              </a:rPr>
              <a:t>代表类的名字长三个字符</a:t>
            </a:r>
            <a:endParaRPr lang="en-US" altLang="zh-CN" sz="2000" dirty="0">
              <a:solidFill>
                <a:schemeClr val="tx1">
                  <a:lumMod val="75000"/>
                  <a:lumOff val="25000"/>
                </a:schemeClr>
              </a:solidFill>
            </a:endParaRPr>
          </a:p>
          <a:p>
            <a:pPr marL="342900" indent="-342900">
              <a:lnSpc>
                <a:spcPct val="120000"/>
              </a:lnSpc>
              <a:spcBef>
                <a:spcPts val="600"/>
              </a:spcBef>
              <a:buFont typeface="Wingdings" panose="05000000000000000000" pitchFamily="2" charset="2"/>
              <a:buChar char="l"/>
            </a:pPr>
            <a:r>
              <a:rPr lang="en-US" altLang="zh-CN" sz="2000" dirty="0" err="1">
                <a:solidFill>
                  <a:schemeClr val="tx1">
                    <a:lumMod val="75000"/>
                    <a:lumOff val="25000"/>
                  </a:schemeClr>
                </a:solidFill>
              </a:rPr>
              <a:t>Ctf</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是类名</a:t>
            </a:r>
            <a:endParaRPr lang="en-US" altLang="zh-CN" sz="2000" dirty="0">
              <a:solidFill>
                <a:schemeClr val="tx1">
                  <a:lumMod val="75000"/>
                  <a:lumOff val="25000"/>
                </a:schemeClr>
              </a:solidFill>
            </a:endParaRPr>
          </a:p>
          <a:p>
            <a:pPr marL="342900" indent="-342900">
              <a:lnSpc>
                <a:spcPct val="120000"/>
              </a:lnSpc>
              <a:spcBef>
                <a:spcPts val="600"/>
              </a:spcBef>
              <a:buFont typeface="Wingdings" panose="05000000000000000000" pitchFamily="2" charset="2"/>
              <a:buChar char="l"/>
            </a:pPr>
            <a:r>
              <a:rPr lang="en-US" altLang="zh-CN" sz="2000" dirty="0">
                <a:solidFill>
                  <a:schemeClr val="tx1">
                    <a:lumMod val="75000"/>
                    <a:lumOff val="25000"/>
                  </a:schemeClr>
                </a:solidFill>
              </a:rPr>
              <a:t>3</a:t>
            </a:r>
            <a:r>
              <a:rPr lang="zh-CN" altLang="en-US" sz="2000" dirty="0">
                <a:solidFill>
                  <a:schemeClr val="tx1">
                    <a:lumMod val="75000"/>
                    <a:lumOff val="25000"/>
                  </a:schemeClr>
                </a:solidFill>
              </a:rPr>
              <a:t>代表这个类里有三个属性</a:t>
            </a:r>
            <a:r>
              <a:rPr lang="en-US" altLang="zh-CN" sz="2000" dirty="0">
                <a:solidFill>
                  <a:schemeClr val="tx1">
                    <a:lumMod val="75000"/>
                    <a:lumOff val="25000"/>
                  </a:schemeClr>
                </a:solidFill>
              </a:rPr>
              <a:t>(</a:t>
            </a:r>
            <a:r>
              <a:rPr lang="zh-CN" altLang="en-US" sz="2000" dirty="0">
                <a:solidFill>
                  <a:schemeClr val="tx1">
                    <a:lumMod val="75000"/>
                    <a:lumOff val="25000"/>
                  </a:schemeClr>
                </a:solidFill>
              </a:rPr>
              <a:t>三个变量</a:t>
            </a:r>
            <a:r>
              <a:rPr lang="en-US" altLang="zh-CN" sz="2000" dirty="0">
                <a:solidFill>
                  <a:schemeClr val="tx1">
                    <a:lumMod val="75000"/>
                    <a:lumOff val="25000"/>
                  </a:schemeClr>
                </a:solidFill>
              </a:rPr>
              <a:t>)</a:t>
            </a:r>
          </a:p>
          <a:p>
            <a:pPr marL="342900" indent="-342900">
              <a:lnSpc>
                <a:spcPct val="120000"/>
              </a:lnSpc>
              <a:spcBef>
                <a:spcPts val="600"/>
              </a:spcBef>
              <a:buFont typeface="Wingdings" panose="05000000000000000000" pitchFamily="2" charset="2"/>
              <a:buChar char="l"/>
            </a:pPr>
            <a:r>
              <a:rPr lang="en-US" altLang="zh-CN" sz="2000" dirty="0">
                <a:solidFill>
                  <a:schemeClr val="tx1">
                    <a:lumMod val="75000"/>
                    <a:lumOff val="25000"/>
                  </a:schemeClr>
                </a:solidFill>
              </a:rPr>
              <a:t>s</a:t>
            </a:r>
            <a:r>
              <a:rPr lang="zh-CN" altLang="en-US" sz="2000" dirty="0">
                <a:solidFill>
                  <a:schemeClr val="tx1">
                    <a:lumMod val="75000"/>
                    <a:lumOff val="25000"/>
                  </a:schemeClr>
                </a:solidFill>
              </a:rPr>
              <a:t>代表字符串</a:t>
            </a:r>
            <a:endParaRPr lang="en-US" altLang="zh-CN" sz="2000" dirty="0">
              <a:solidFill>
                <a:schemeClr val="tx1">
                  <a:lumMod val="75000"/>
                  <a:lumOff val="25000"/>
                </a:schemeClr>
              </a:solidFill>
            </a:endParaRPr>
          </a:p>
          <a:p>
            <a:pPr marL="342900" indent="-342900">
              <a:lnSpc>
                <a:spcPct val="120000"/>
              </a:lnSpc>
              <a:spcBef>
                <a:spcPts val="600"/>
              </a:spcBef>
              <a:buFont typeface="Wingdings" panose="05000000000000000000" pitchFamily="2" charset="2"/>
              <a:buChar char="l"/>
            </a:pPr>
            <a:r>
              <a:rPr lang="en-US" altLang="zh-CN" sz="2000" dirty="0">
                <a:solidFill>
                  <a:schemeClr val="tx1">
                    <a:lumMod val="75000"/>
                    <a:lumOff val="25000"/>
                  </a:schemeClr>
                </a:solidFill>
              </a:rPr>
              <a:t>4</a:t>
            </a:r>
            <a:r>
              <a:rPr lang="zh-CN" altLang="en-US" sz="2000" dirty="0">
                <a:solidFill>
                  <a:schemeClr val="tx1">
                    <a:lumMod val="75000"/>
                    <a:lumOff val="25000"/>
                  </a:schemeClr>
                </a:solidFill>
              </a:rPr>
              <a:t>代表属性名</a:t>
            </a:r>
            <a:r>
              <a:rPr lang="en-US" altLang="zh-CN" sz="2000" dirty="0">
                <a:solidFill>
                  <a:schemeClr val="tx1">
                    <a:lumMod val="75000"/>
                    <a:lumOff val="25000"/>
                  </a:schemeClr>
                </a:solidFill>
              </a:rPr>
              <a:t>flag</a:t>
            </a:r>
            <a:r>
              <a:rPr lang="zh-CN" altLang="en-US" sz="2000" dirty="0">
                <a:solidFill>
                  <a:schemeClr val="tx1">
                    <a:lumMod val="75000"/>
                    <a:lumOff val="25000"/>
                  </a:schemeClr>
                </a:solidFill>
              </a:rPr>
              <a:t>的长度</a:t>
            </a:r>
            <a:endParaRPr lang="en-US" altLang="zh-CN" sz="2000" dirty="0">
              <a:solidFill>
                <a:schemeClr val="tx1">
                  <a:lumMod val="75000"/>
                  <a:lumOff val="25000"/>
                </a:schemeClr>
              </a:solidFill>
            </a:endParaRPr>
          </a:p>
          <a:p>
            <a:pPr marL="342900" indent="-342900">
              <a:lnSpc>
                <a:spcPct val="120000"/>
              </a:lnSpc>
              <a:spcBef>
                <a:spcPts val="600"/>
              </a:spcBef>
              <a:buFont typeface="Wingdings" panose="05000000000000000000" pitchFamily="2" charset="2"/>
              <a:buChar char="l"/>
            </a:pPr>
            <a:r>
              <a:rPr lang="en-US" altLang="zh-CN" sz="2000" dirty="0">
                <a:solidFill>
                  <a:schemeClr val="tx1">
                    <a:lumMod val="75000"/>
                    <a:lumOff val="25000"/>
                  </a:schemeClr>
                </a:solidFill>
              </a:rPr>
              <a:t>s:13:“flag{adedyui}” </a:t>
            </a:r>
            <a:r>
              <a:rPr lang="zh-CN" altLang="en-US" sz="2000" dirty="0">
                <a:solidFill>
                  <a:schemeClr val="tx1">
                    <a:lumMod val="75000"/>
                    <a:lumOff val="25000"/>
                  </a:schemeClr>
                </a:solidFill>
              </a:rPr>
              <a:t>分别代表字符串，属性长度，属性值</a:t>
            </a:r>
          </a:p>
        </p:txBody>
      </p:sp>
      <p:sp>
        <p:nvSpPr>
          <p:cNvPr id="15" name="矩形 14"/>
          <p:cNvSpPr/>
          <p:nvPr/>
        </p:nvSpPr>
        <p:spPr>
          <a:xfrm>
            <a:off x="8885371" y="768637"/>
            <a:ext cx="1261884" cy="597215"/>
          </a:xfrm>
          <a:prstGeom prst="rect">
            <a:avLst/>
          </a:prstGeom>
        </p:spPr>
        <p:txBody>
          <a:bodyPr wrap="none">
            <a:spAutoFit/>
          </a:bodyPr>
          <a:lstStyle/>
          <a:p>
            <a:pPr algn="ctr">
              <a:lnSpc>
                <a:spcPct val="130000"/>
              </a:lnSpc>
            </a:pPr>
            <a:r>
              <a:rPr lang="zh-CN" altLang="en-US" sz="2800" b="1" dirty="0">
                <a:solidFill>
                  <a:schemeClr val="tx1">
                    <a:lumMod val="75000"/>
                    <a:lumOff val="25000"/>
                  </a:schemeClr>
                </a:solidFill>
              </a:rPr>
              <a:t>序列化</a:t>
            </a:r>
            <a:endParaRPr lang="en-US" altLang="zh-CN" sz="2800" dirty="0">
              <a:solidFill>
                <a:schemeClr val="tx1">
                  <a:lumMod val="75000"/>
                  <a:lumOff val="25000"/>
                </a:schemeClr>
              </a:solidFill>
            </a:endParaRPr>
          </a:p>
        </p:txBody>
      </p:sp>
      <p:cxnSp>
        <p:nvCxnSpPr>
          <p:cNvPr id="16" name="直接连接符 15"/>
          <p:cNvCxnSpPr/>
          <p:nvPr/>
        </p:nvCxnSpPr>
        <p:spPr>
          <a:xfrm>
            <a:off x="7437508" y="1602089"/>
            <a:ext cx="3954392"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7</a:t>
            </a:fld>
            <a:endParaRPr lang="zh-CN" altLang="en-US"/>
          </a:p>
        </p:txBody>
      </p:sp>
      <p:grpSp>
        <p:nvGrpSpPr>
          <p:cNvPr id="8" name="组合 7"/>
          <p:cNvGrpSpPr/>
          <p:nvPr/>
        </p:nvGrpSpPr>
        <p:grpSpPr>
          <a:xfrm>
            <a:off x="460148" y="303387"/>
            <a:ext cx="3602508" cy="930499"/>
            <a:chOff x="1142749" y="5535283"/>
            <a:chExt cx="2895851" cy="747975"/>
          </a:xfrm>
        </p:grpSpPr>
        <p:pic>
          <p:nvPicPr>
            <p:cNvPr id="9" name="图片 8"/>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10" name="图片 9"/>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pic>
        <p:nvPicPr>
          <p:cNvPr id="6" name="图片 5"/>
          <p:cNvPicPr>
            <a:picLocks noChangeAspect="1"/>
          </p:cNvPicPr>
          <p:nvPr/>
        </p:nvPicPr>
        <p:blipFill>
          <a:blip r:embed="rId6"/>
          <a:stretch>
            <a:fillRect/>
          </a:stretch>
        </p:blipFill>
        <p:spPr>
          <a:xfrm>
            <a:off x="0" y="1748412"/>
            <a:ext cx="5979668" cy="42497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8471" y="1583708"/>
            <a:ext cx="10468729" cy="775349"/>
          </a:xfrm>
        </p:spPr>
        <p:txBody>
          <a:bodyPr/>
          <a:lstStyle/>
          <a:p>
            <a:r>
              <a:rPr lang="zh-CN" altLang="en-US" spc="300" dirty="0"/>
              <a:t>反序列化</a:t>
            </a:r>
          </a:p>
        </p:txBody>
      </p:sp>
      <p:sp>
        <p:nvSpPr>
          <p:cNvPr id="5" name="文本占位符 4"/>
          <p:cNvSpPr>
            <a:spLocks noGrp="1"/>
          </p:cNvSpPr>
          <p:nvPr>
            <p:ph type="body" sz="quarter" idx="11"/>
          </p:nvPr>
        </p:nvSpPr>
        <p:spPr/>
        <p:txBody>
          <a:bodyPr/>
          <a:lstStyle/>
          <a:p>
            <a:r>
              <a:rPr lang="zh-CN" altLang="en-US" dirty="0"/>
              <a:t>请在此输入文字说明</a:t>
            </a:r>
          </a:p>
        </p:txBody>
      </p:sp>
      <p:cxnSp>
        <p:nvCxnSpPr>
          <p:cNvPr id="7" name="直接连接符 6"/>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8</a:t>
            </a:fld>
            <a:endParaRPr lang="zh-CN" altLang="en-US"/>
          </a:p>
        </p:txBody>
      </p:sp>
      <p:sp>
        <p:nvSpPr>
          <p:cNvPr id="8" name="Object 602"/>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a:t>
            </a:r>
            <a:endParaRPr lang="zh-CN" altLang="en-US" sz="700" b="1" dirty="0">
              <a:latin typeface="+mj-ea"/>
              <a:ea typeface="+mj-ea"/>
            </a:endParaRPr>
          </a:p>
        </p:txBody>
      </p:sp>
      <p:pic>
        <p:nvPicPr>
          <p:cNvPr id="10" name="图片 9"/>
          <p:cNvPicPr>
            <a:picLocks noChangeAspect="1"/>
          </p:cNvPicPr>
          <p:nvPr/>
        </p:nvPicPr>
        <p:blipFill>
          <a:blip r:embed="rId2"/>
          <a:stretch>
            <a:fillRect/>
          </a:stretch>
        </p:blipFill>
        <p:spPr>
          <a:xfrm>
            <a:off x="6881345" y="2884299"/>
            <a:ext cx="3999714" cy="2793279"/>
          </a:xfrm>
          <a:prstGeom prst="rect">
            <a:avLst/>
          </a:prstGeom>
        </p:spPr>
      </p:pic>
      <p:pic>
        <p:nvPicPr>
          <p:cNvPr id="12" name="图片 11"/>
          <p:cNvPicPr>
            <a:picLocks noChangeAspect="1"/>
          </p:cNvPicPr>
          <p:nvPr/>
        </p:nvPicPr>
        <p:blipFill>
          <a:blip r:embed="rId3"/>
          <a:stretch>
            <a:fillRect/>
          </a:stretch>
        </p:blipFill>
        <p:spPr>
          <a:xfrm>
            <a:off x="1418471" y="2455306"/>
            <a:ext cx="5080349" cy="40872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8471" y="1583708"/>
            <a:ext cx="10468729" cy="775349"/>
          </a:xfrm>
        </p:spPr>
        <p:txBody>
          <a:bodyPr/>
          <a:lstStyle/>
          <a:p>
            <a:r>
              <a:rPr lang="en-US" altLang="zh-CN" b="1" dirty="0"/>
              <a:t>PHP</a:t>
            </a:r>
            <a:r>
              <a:rPr lang="zh-CN" altLang="en-US" b="1" dirty="0"/>
              <a:t>为何要序列化和反序列化？</a:t>
            </a:r>
            <a:endParaRPr lang="en-US" altLang="zh-CN" b="1" dirty="0"/>
          </a:p>
        </p:txBody>
      </p:sp>
      <p:sp>
        <p:nvSpPr>
          <p:cNvPr id="5" name="文本占位符 4"/>
          <p:cNvSpPr>
            <a:spLocks noGrp="1"/>
          </p:cNvSpPr>
          <p:nvPr>
            <p:ph type="body" sz="quarter" idx="11"/>
          </p:nvPr>
        </p:nvSpPr>
        <p:spPr/>
        <p:txBody>
          <a:bodyPr/>
          <a:lstStyle/>
          <a:p>
            <a:r>
              <a:rPr lang="zh-CN" altLang="en-US" b="1" dirty="0"/>
              <a:t>为了保存对象的状态，或者在不同的系统或语言之间传输对象</a:t>
            </a:r>
            <a:endParaRPr lang="en-US" altLang="zh-CN" b="1" dirty="0"/>
          </a:p>
          <a:p>
            <a:r>
              <a:rPr lang="en-US" altLang="zh-CN" b="1" dirty="0"/>
              <a:t>PHP</a:t>
            </a:r>
            <a:r>
              <a:rPr lang="zh-CN" altLang="en-US" b="1" dirty="0"/>
              <a:t>对象是存放在内存的堆空间段上的，</a:t>
            </a:r>
            <a:r>
              <a:rPr lang="en-US" altLang="zh-CN" b="1" dirty="0"/>
              <a:t>PHP</a:t>
            </a:r>
            <a:r>
              <a:rPr lang="zh-CN" altLang="en-US" b="1" dirty="0"/>
              <a:t>文件在执行结束的时候会将对象销毁。</a:t>
            </a:r>
            <a:endParaRPr lang="en-US" altLang="zh-CN" b="1" dirty="0"/>
          </a:p>
          <a:p>
            <a:r>
              <a:rPr lang="zh-CN" altLang="en-US" b="1" dirty="0"/>
              <a:t>我们可以把一个实例化的对象长久的存储在计算机磁盘上，需要调用的时候只需反序列化出来即可使用。</a:t>
            </a:r>
            <a:endParaRPr lang="en-US" altLang="zh-CN" b="1" dirty="0"/>
          </a:p>
          <a:p>
            <a:r>
              <a:rPr lang="zh-CN" altLang="en-US" b="1" dirty="0"/>
              <a:t>同时，这样也方便了对象在不同系统之间的传递。一方发送序列化数据，另一方反序列化即可完成传递。</a:t>
            </a:r>
            <a:endParaRPr lang="en-US" altLang="zh-CN" b="1" dirty="0"/>
          </a:p>
          <a:p>
            <a:endParaRPr lang="zh-CN" altLang="en-US" b="1" dirty="0"/>
          </a:p>
        </p:txBody>
      </p:sp>
      <p:cxnSp>
        <p:nvCxnSpPr>
          <p:cNvPr id="7" name="直接连接符 6"/>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9</a:t>
            </a:fld>
            <a:endParaRPr lang="zh-CN" altLang="en-US"/>
          </a:p>
        </p:txBody>
      </p:sp>
      <p:sp>
        <p:nvSpPr>
          <p:cNvPr id="8" name="Object 602"/>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a:t>
            </a:r>
            <a:endParaRPr lang="zh-CN" altLang="en-US" sz="7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5195cdc4-675c-4871-b367-b13017413b9a"/>
  <p:tag name="COMMONDATA" val="eyJoZGlkIjoiYmFhNTYyZWY3Y2Q2ZmIyNThkN2MwMTNjYmFiNDJiOTg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999</Words>
  <Application>Microsoft Office PowerPoint</Application>
  <PresentationFormat>宽屏</PresentationFormat>
  <Paragraphs>145</Paragraphs>
  <Slides>28</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等线</vt:lpstr>
      <vt:lpstr>微软雅黑</vt:lpstr>
      <vt:lpstr>Arial</vt:lpstr>
      <vt:lpstr>Wingdings</vt:lpstr>
      <vt:lpstr>赤霞朱主题​​</vt:lpstr>
      <vt:lpstr>PHP反序列化漏洞</vt:lpstr>
      <vt:lpstr>PowerPoint 演示文稿</vt:lpstr>
      <vt:lpstr>序列化与反序列化</vt:lpstr>
      <vt:lpstr>PHP简介</vt:lpstr>
      <vt:lpstr>PHP面向对象编程</vt:lpstr>
      <vt:lpstr>序列化与反序列化</vt:lpstr>
      <vt:lpstr>PowerPoint 演示文稿</vt:lpstr>
      <vt:lpstr>反序列化</vt:lpstr>
      <vt:lpstr>PHP为何要序列化和反序列化？</vt:lpstr>
      <vt:lpstr>魔法函数</vt:lpstr>
      <vt:lpstr>PowerPoint 演示文稿</vt:lpstr>
      <vt:lpstr>PowerPoint 演示文稿</vt:lpstr>
      <vt:lpstr>魔法函数执行顺序</vt:lpstr>
      <vt:lpstr>漏洞分析与复现</vt:lpstr>
      <vt:lpstr>绕过魔法方法的反序列化漏洞 CVE-2016-7124</vt:lpstr>
      <vt:lpstr>CVE-2016-7124</vt:lpstr>
      <vt:lpstr>PowerPoint 演示文稿</vt:lpstr>
      <vt:lpstr>CVE-2016-7124</vt:lpstr>
      <vt:lpstr>恶意代码执行</vt:lpstr>
      <vt:lpstr>PowerPoint 演示文稿</vt:lpstr>
      <vt:lpstr>调用__destruct删除文件</vt:lpstr>
      <vt:lpstr>PowerPoint 演示文稿</vt:lpstr>
      <vt:lpstr>PowerPoint 演示文稿</vt:lpstr>
      <vt:lpstr>漏洞防范</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PHP反序列化漏洞</dc:title>
  <dc:creator>徐臻</dc:creator>
  <cp:keywords>2021模板</cp:keywords>
  <cp:lastModifiedBy>CSD SJTU</cp:lastModifiedBy>
  <cp:revision>6</cp:revision>
  <dcterms:created xsi:type="dcterms:W3CDTF">2023-05-23T03:21:55Z</dcterms:created>
  <dcterms:modified xsi:type="dcterms:W3CDTF">2023-08-19T08:07:00Z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D727477A09944B95902DFBB4C65F07B2_12</vt:lpwstr>
  </property>
  <property fmtid="{D5CDD505-2E9C-101B-9397-08002B2CF9AE}" pid="12" name="KSOProductBuildVer">
    <vt:lpwstr>2052-0.0.0.0</vt:lpwstr>
  </property>
</Properties>
</file>